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78" r:id="rId4"/>
    <p:sldId id="258" r:id="rId5"/>
    <p:sldId id="273" r:id="rId6"/>
    <p:sldId id="265" r:id="rId7"/>
    <p:sldId id="259" r:id="rId8"/>
    <p:sldId id="271" r:id="rId9"/>
    <p:sldId id="272" r:id="rId10"/>
    <p:sldId id="260" r:id="rId11"/>
    <p:sldId id="274" r:id="rId12"/>
    <p:sldId id="275" r:id="rId13"/>
    <p:sldId id="266" r:id="rId14"/>
    <p:sldId id="262" r:id="rId15"/>
    <p:sldId id="267" r:id="rId16"/>
    <p:sldId id="261" r:id="rId17"/>
    <p:sldId id="276" r:id="rId18"/>
    <p:sldId id="277" r:id="rId19"/>
    <p:sldId id="281" r:id="rId20"/>
    <p:sldId id="280" r:id="rId21"/>
    <p:sldId id="282" r:id="rId22"/>
    <p:sldId id="283" r:id="rId2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varScale="1">
        <p:scale>
          <a:sx n="38" d="100"/>
          <a:sy n="38" d="100"/>
        </p:scale>
        <p:origin x="1446" y="48"/>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diagrams/_rels/data2.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svg"/><Relationship Id="rId1" Type="http://schemas.openxmlformats.org/officeDocument/2006/relationships/image" Target="../media/image18.png"/><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svg"/></Relationships>
</file>

<file path=ppt/diagrams/_rels/drawing2.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svg"/><Relationship Id="rId1" Type="http://schemas.openxmlformats.org/officeDocument/2006/relationships/image" Target="../media/image18.png"/><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coloredtext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0"/>
      </a:schemeClr>
    </dgm:fillClrLst>
    <dgm:linClrLst>
      <a:schemeClr val="accent5"/>
      <a:schemeClr val="accent6"/>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accent5">
        <a:alpha val="0"/>
      </a:schemeClr>
    </dgm:fillClrLst>
    <dgm:linClrLst meth="repeat">
      <a:schemeClr val="accent5">
        <a:alpha val="0"/>
      </a:schemeClr>
    </dgm:linClrLst>
    <dgm:effectClrLst/>
    <dgm:txLinClrLst/>
    <dgm:txFillClrLst>
      <a:schemeClr val="accent5"/>
      <a:schemeClr val="accent6"/>
    </dgm:txFillClrLst>
    <dgm:txEffectClrLst/>
  </dgm:styleLbl>
</dgm:colorsDef>
</file>

<file path=ppt/diagrams/data1.xml><?xml version="1.0" encoding="utf-8"?>
<dgm:dataModel xmlns:dgm="http://schemas.openxmlformats.org/drawingml/2006/diagram" xmlns:a="http://schemas.openxmlformats.org/drawingml/2006/main">
  <dgm:ptLst>
    <dgm:pt modelId="{DF2A79BC-26FB-4AE8-BA96-2353B84642CE}" type="doc">
      <dgm:prSet loTypeId="urn:microsoft.com/office/officeart/2005/8/layout/vProcess5" loCatId="process" qsTypeId="urn:microsoft.com/office/officeart/2005/8/quickstyle/simple1" qsCatId="simple" csTypeId="urn:microsoft.com/office/officeart/2005/8/colors/accent1_2" csCatId="accent1"/>
      <dgm:spPr/>
      <dgm:t>
        <a:bodyPr/>
        <a:lstStyle/>
        <a:p>
          <a:endParaRPr lang="en-US"/>
        </a:p>
      </dgm:t>
    </dgm:pt>
    <dgm:pt modelId="{4FF4D884-D8D5-45E4-9724-6D772E38D23F}">
      <dgm:prSet/>
      <dgm:spPr/>
      <dgm:t>
        <a:bodyPr/>
        <a:lstStyle/>
        <a:p>
          <a:r>
            <a:rPr lang="en-US"/>
            <a:t>Total Cartons Sold: 2 million cartons</a:t>
          </a:r>
        </a:p>
      </dgm:t>
    </dgm:pt>
    <dgm:pt modelId="{8004C968-2A08-4B0E-A0F5-B7052C4B8EB1}" type="parTrans" cxnId="{186F80EB-66A7-4FC5-8765-D559BBF33E5A}">
      <dgm:prSet/>
      <dgm:spPr/>
      <dgm:t>
        <a:bodyPr/>
        <a:lstStyle/>
        <a:p>
          <a:endParaRPr lang="en-US"/>
        </a:p>
      </dgm:t>
    </dgm:pt>
    <dgm:pt modelId="{BCDC6280-97A7-4B51-8F12-6431636B8625}" type="sibTrans" cxnId="{186F80EB-66A7-4FC5-8765-D559BBF33E5A}">
      <dgm:prSet/>
      <dgm:spPr/>
      <dgm:t>
        <a:bodyPr/>
        <a:lstStyle/>
        <a:p>
          <a:endParaRPr lang="en-US"/>
        </a:p>
      </dgm:t>
    </dgm:pt>
    <dgm:pt modelId="{E3273F8B-8681-44A7-9DC1-61D85504A3C4}">
      <dgm:prSet/>
      <dgm:spPr/>
      <dgm:t>
        <a:bodyPr/>
        <a:lstStyle/>
        <a:p>
          <a:r>
            <a:rPr lang="en-US"/>
            <a:t>Total Sales: $6 billion</a:t>
          </a:r>
        </a:p>
      </dgm:t>
    </dgm:pt>
    <dgm:pt modelId="{A1705751-48AF-4C6D-857B-E4516FF6BB77}" type="parTrans" cxnId="{F208E182-F5E1-4F74-A59C-FD104574F2F1}">
      <dgm:prSet/>
      <dgm:spPr/>
      <dgm:t>
        <a:bodyPr/>
        <a:lstStyle/>
        <a:p>
          <a:endParaRPr lang="en-US"/>
        </a:p>
      </dgm:t>
    </dgm:pt>
    <dgm:pt modelId="{31A34A85-C491-4CAE-BAF0-06C83AC51850}" type="sibTrans" cxnId="{F208E182-F5E1-4F74-A59C-FD104574F2F1}">
      <dgm:prSet/>
      <dgm:spPr/>
      <dgm:t>
        <a:bodyPr/>
        <a:lstStyle/>
        <a:p>
          <a:endParaRPr lang="en-US"/>
        </a:p>
      </dgm:t>
    </dgm:pt>
    <dgm:pt modelId="{53C36AB2-E326-481E-89F0-AD272DAF04C2}">
      <dgm:prSet/>
      <dgm:spPr/>
      <dgm:t>
        <a:bodyPr/>
        <a:lstStyle/>
        <a:p>
          <a:r>
            <a:rPr lang="en-US"/>
            <a:t>June saw the highest sales, with 556,000 cartons sold (34.31% of the total).</a:t>
          </a:r>
        </a:p>
      </dgm:t>
    </dgm:pt>
    <dgm:pt modelId="{3045BD35-A2DF-4223-BE3F-311C6526B7D9}" type="parTrans" cxnId="{ED88F960-B6E9-41FE-A43E-1063D6F19B55}">
      <dgm:prSet/>
      <dgm:spPr/>
      <dgm:t>
        <a:bodyPr/>
        <a:lstStyle/>
        <a:p>
          <a:endParaRPr lang="en-US"/>
        </a:p>
      </dgm:t>
    </dgm:pt>
    <dgm:pt modelId="{2EC0D437-40A1-4747-9B9F-BB27C91B85AC}" type="sibTrans" cxnId="{ED88F960-B6E9-41FE-A43E-1063D6F19B55}">
      <dgm:prSet/>
      <dgm:spPr/>
      <dgm:t>
        <a:bodyPr/>
        <a:lstStyle/>
        <a:p>
          <a:endParaRPr lang="en-US"/>
        </a:p>
      </dgm:t>
    </dgm:pt>
    <dgm:pt modelId="{7780CFCB-0EFE-4F42-81C0-2943E3BD0F48}">
      <dgm:prSet/>
      <dgm:spPr/>
      <dgm:t>
        <a:bodyPr/>
        <a:lstStyle/>
        <a:p>
          <a:r>
            <a:rPr lang="en-US"/>
            <a:t>Top-Selling Products: Wow Braid, Pop Braid, and Glossy Braid.</a:t>
          </a:r>
        </a:p>
      </dgm:t>
    </dgm:pt>
    <dgm:pt modelId="{CD6D6336-7DCB-44EB-BDCC-6AAC8C44CC47}" type="parTrans" cxnId="{8812BB09-09B1-4E8C-B772-3A10531BE288}">
      <dgm:prSet/>
      <dgm:spPr/>
      <dgm:t>
        <a:bodyPr/>
        <a:lstStyle/>
        <a:p>
          <a:endParaRPr lang="en-US"/>
        </a:p>
      </dgm:t>
    </dgm:pt>
    <dgm:pt modelId="{D16B58F8-7EC5-4A74-8135-3B98DDDEF2D2}" type="sibTrans" cxnId="{8812BB09-09B1-4E8C-B772-3A10531BE288}">
      <dgm:prSet/>
      <dgm:spPr/>
      <dgm:t>
        <a:bodyPr/>
        <a:lstStyle/>
        <a:p>
          <a:endParaRPr lang="en-US"/>
        </a:p>
      </dgm:t>
    </dgm:pt>
    <dgm:pt modelId="{510000A4-E480-4C90-BBD1-D28C056E69D6}">
      <dgm:prSet/>
      <dgm:spPr/>
      <dgm:t>
        <a:bodyPr/>
        <a:lstStyle/>
        <a:p>
          <a:r>
            <a:rPr lang="en-US"/>
            <a:t>Least-Selling Products: Jamaican Locs and Bahama Locs.</a:t>
          </a:r>
        </a:p>
      </dgm:t>
    </dgm:pt>
    <dgm:pt modelId="{299B87BE-16DC-450A-8051-A5EE452CD64C}" type="parTrans" cxnId="{97444613-ACE9-48D4-8AEA-F01265C3000B}">
      <dgm:prSet/>
      <dgm:spPr/>
      <dgm:t>
        <a:bodyPr/>
        <a:lstStyle/>
        <a:p>
          <a:endParaRPr lang="en-US"/>
        </a:p>
      </dgm:t>
    </dgm:pt>
    <dgm:pt modelId="{D81191D6-240D-4793-909D-D6A283992ED5}" type="sibTrans" cxnId="{97444613-ACE9-48D4-8AEA-F01265C3000B}">
      <dgm:prSet/>
      <dgm:spPr/>
      <dgm:t>
        <a:bodyPr/>
        <a:lstStyle/>
        <a:p>
          <a:endParaRPr lang="en-US"/>
        </a:p>
      </dgm:t>
    </dgm:pt>
    <dgm:pt modelId="{4D46DD0F-FF14-410D-8D80-4F119C13709B}" type="pres">
      <dgm:prSet presAssocID="{DF2A79BC-26FB-4AE8-BA96-2353B84642CE}" presName="outerComposite" presStyleCnt="0">
        <dgm:presLayoutVars>
          <dgm:chMax val="5"/>
          <dgm:dir/>
          <dgm:resizeHandles val="exact"/>
        </dgm:presLayoutVars>
      </dgm:prSet>
      <dgm:spPr/>
    </dgm:pt>
    <dgm:pt modelId="{8AF61894-B41F-4BDF-BEC1-6088C7AA5B65}" type="pres">
      <dgm:prSet presAssocID="{DF2A79BC-26FB-4AE8-BA96-2353B84642CE}" presName="dummyMaxCanvas" presStyleCnt="0">
        <dgm:presLayoutVars/>
      </dgm:prSet>
      <dgm:spPr/>
    </dgm:pt>
    <dgm:pt modelId="{C3D3A8D5-8BB3-4041-BE3D-9A1094C9665A}" type="pres">
      <dgm:prSet presAssocID="{DF2A79BC-26FB-4AE8-BA96-2353B84642CE}" presName="FiveNodes_1" presStyleLbl="node1" presStyleIdx="0" presStyleCnt="5">
        <dgm:presLayoutVars>
          <dgm:bulletEnabled val="1"/>
        </dgm:presLayoutVars>
      </dgm:prSet>
      <dgm:spPr/>
    </dgm:pt>
    <dgm:pt modelId="{EF8ECCB8-E077-4EA9-9B7A-784282676B84}" type="pres">
      <dgm:prSet presAssocID="{DF2A79BC-26FB-4AE8-BA96-2353B84642CE}" presName="FiveNodes_2" presStyleLbl="node1" presStyleIdx="1" presStyleCnt="5">
        <dgm:presLayoutVars>
          <dgm:bulletEnabled val="1"/>
        </dgm:presLayoutVars>
      </dgm:prSet>
      <dgm:spPr/>
    </dgm:pt>
    <dgm:pt modelId="{B2AEC9DF-D054-4207-A4EC-709D20A0A0B9}" type="pres">
      <dgm:prSet presAssocID="{DF2A79BC-26FB-4AE8-BA96-2353B84642CE}" presName="FiveNodes_3" presStyleLbl="node1" presStyleIdx="2" presStyleCnt="5">
        <dgm:presLayoutVars>
          <dgm:bulletEnabled val="1"/>
        </dgm:presLayoutVars>
      </dgm:prSet>
      <dgm:spPr/>
    </dgm:pt>
    <dgm:pt modelId="{5579EA25-4455-4B0A-86A3-B5C13A459458}" type="pres">
      <dgm:prSet presAssocID="{DF2A79BC-26FB-4AE8-BA96-2353B84642CE}" presName="FiveNodes_4" presStyleLbl="node1" presStyleIdx="3" presStyleCnt="5">
        <dgm:presLayoutVars>
          <dgm:bulletEnabled val="1"/>
        </dgm:presLayoutVars>
      </dgm:prSet>
      <dgm:spPr/>
    </dgm:pt>
    <dgm:pt modelId="{4F7B22CE-370D-4575-AFFC-222F61A55166}" type="pres">
      <dgm:prSet presAssocID="{DF2A79BC-26FB-4AE8-BA96-2353B84642CE}" presName="FiveNodes_5" presStyleLbl="node1" presStyleIdx="4" presStyleCnt="5">
        <dgm:presLayoutVars>
          <dgm:bulletEnabled val="1"/>
        </dgm:presLayoutVars>
      </dgm:prSet>
      <dgm:spPr/>
    </dgm:pt>
    <dgm:pt modelId="{8536329B-2C22-407C-BFEA-89A5F705EFD3}" type="pres">
      <dgm:prSet presAssocID="{DF2A79BC-26FB-4AE8-BA96-2353B84642CE}" presName="FiveConn_1-2" presStyleLbl="fgAccFollowNode1" presStyleIdx="0" presStyleCnt="4">
        <dgm:presLayoutVars>
          <dgm:bulletEnabled val="1"/>
        </dgm:presLayoutVars>
      </dgm:prSet>
      <dgm:spPr/>
    </dgm:pt>
    <dgm:pt modelId="{67AF70DD-F7AD-4EBD-9938-99A48EA7722C}" type="pres">
      <dgm:prSet presAssocID="{DF2A79BC-26FB-4AE8-BA96-2353B84642CE}" presName="FiveConn_2-3" presStyleLbl="fgAccFollowNode1" presStyleIdx="1" presStyleCnt="4">
        <dgm:presLayoutVars>
          <dgm:bulletEnabled val="1"/>
        </dgm:presLayoutVars>
      </dgm:prSet>
      <dgm:spPr/>
    </dgm:pt>
    <dgm:pt modelId="{2A4E331C-F6BE-49AA-A440-C4A9922F1A76}" type="pres">
      <dgm:prSet presAssocID="{DF2A79BC-26FB-4AE8-BA96-2353B84642CE}" presName="FiveConn_3-4" presStyleLbl="fgAccFollowNode1" presStyleIdx="2" presStyleCnt="4">
        <dgm:presLayoutVars>
          <dgm:bulletEnabled val="1"/>
        </dgm:presLayoutVars>
      </dgm:prSet>
      <dgm:spPr/>
    </dgm:pt>
    <dgm:pt modelId="{669C459D-9F44-4422-8CE8-0B57ED2D04C3}" type="pres">
      <dgm:prSet presAssocID="{DF2A79BC-26FB-4AE8-BA96-2353B84642CE}" presName="FiveConn_4-5" presStyleLbl="fgAccFollowNode1" presStyleIdx="3" presStyleCnt="4">
        <dgm:presLayoutVars>
          <dgm:bulletEnabled val="1"/>
        </dgm:presLayoutVars>
      </dgm:prSet>
      <dgm:spPr/>
    </dgm:pt>
    <dgm:pt modelId="{04A9F908-79D2-474C-A414-DCF69439493E}" type="pres">
      <dgm:prSet presAssocID="{DF2A79BC-26FB-4AE8-BA96-2353B84642CE}" presName="FiveNodes_1_text" presStyleLbl="node1" presStyleIdx="4" presStyleCnt="5">
        <dgm:presLayoutVars>
          <dgm:bulletEnabled val="1"/>
        </dgm:presLayoutVars>
      </dgm:prSet>
      <dgm:spPr/>
    </dgm:pt>
    <dgm:pt modelId="{18D4045D-603C-4543-8378-BDEDA7367D25}" type="pres">
      <dgm:prSet presAssocID="{DF2A79BC-26FB-4AE8-BA96-2353B84642CE}" presName="FiveNodes_2_text" presStyleLbl="node1" presStyleIdx="4" presStyleCnt="5">
        <dgm:presLayoutVars>
          <dgm:bulletEnabled val="1"/>
        </dgm:presLayoutVars>
      </dgm:prSet>
      <dgm:spPr/>
    </dgm:pt>
    <dgm:pt modelId="{7863949C-B8D4-4F6D-AC7F-40F73D61B074}" type="pres">
      <dgm:prSet presAssocID="{DF2A79BC-26FB-4AE8-BA96-2353B84642CE}" presName="FiveNodes_3_text" presStyleLbl="node1" presStyleIdx="4" presStyleCnt="5">
        <dgm:presLayoutVars>
          <dgm:bulletEnabled val="1"/>
        </dgm:presLayoutVars>
      </dgm:prSet>
      <dgm:spPr/>
    </dgm:pt>
    <dgm:pt modelId="{3048E4AA-7207-46CE-8096-D05B6DECCF00}" type="pres">
      <dgm:prSet presAssocID="{DF2A79BC-26FB-4AE8-BA96-2353B84642CE}" presName="FiveNodes_4_text" presStyleLbl="node1" presStyleIdx="4" presStyleCnt="5">
        <dgm:presLayoutVars>
          <dgm:bulletEnabled val="1"/>
        </dgm:presLayoutVars>
      </dgm:prSet>
      <dgm:spPr/>
    </dgm:pt>
    <dgm:pt modelId="{2777CEBE-A924-467E-83C7-366F8DB4D19A}" type="pres">
      <dgm:prSet presAssocID="{DF2A79BC-26FB-4AE8-BA96-2353B84642CE}" presName="FiveNodes_5_text" presStyleLbl="node1" presStyleIdx="4" presStyleCnt="5">
        <dgm:presLayoutVars>
          <dgm:bulletEnabled val="1"/>
        </dgm:presLayoutVars>
      </dgm:prSet>
      <dgm:spPr/>
    </dgm:pt>
  </dgm:ptLst>
  <dgm:cxnLst>
    <dgm:cxn modelId="{840E4E05-3118-4E83-AAF4-66DC6CA080AC}" type="presOf" srcId="{31A34A85-C491-4CAE-BAF0-06C83AC51850}" destId="{67AF70DD-F7AD-4EBD-9938-99A48EA7722C}" srcOrd="0" destOrd="0" presId="urn:microsoft.com/office/officeart/2005/8/layout/vProcess5"/>
    <dgm:cxn modelId="{8812BB09-09B1-4E8C-B772-3A10531BE288}" srcId="{DF2A79BC-26FB-4AE8-BA96-2353B84642CE}" destId="{7780CFCB-0EFE-4F42-81C0-2943E3BD0F48}" srcOrd="3" destOrd="0" parTransId="{CD6D6336-7DCB-44EB-BDCC-6AAC8C44CC47}" sibTransId="{D16B58F8-7EC5-4A74-8135-3B98DDDEF2D2}"/>
    <dgm:cxn modelId="{97444613-ACE9-48D4-8AEA-F01265C3000B}" srcId="{DF2A79BC-26FB-4AE8-BA96-2353B84642CE}" destId="{510000A4-E480-4C90-BBD1-D28C056E69D6}" srcOrd="4" destOrd="0" parTransId="{299B87BE-16DC-450A-8051-A5EE452CD64C}" sibTransId="{D81191D6-240D-4793-909D-D6A283992ED5}"/>
    <dgm:cxn modelId="{CB5E9816-BE77-447D-AA48-F49D86246896}" type="presOf" srcId="{53C36AB2-E326-481E-89F0-AD272DAF04C2}" destId="{B2AEC9DF-D054-4207-A4EC-709D20A0A0B9}" srcOrd="0" destOrd="0" presId="urn:microsoft.com/office/officeart/2005/8/layout/vProcess5"/>
    <dgm:cxn modelId="{5B183928-167F-4B7E-A44B-CD5A2B814899}" type="presOf" srcId="{E3273F8B-8681-44A7-9DC1-61D85504A3C4}" destId="{EF8ECCB8-E077-4EA9-9B7A-784282676B84}" srcOrd="0" destOrd="0" presId="urn:microsoft.com/office/officeart/2005/8/layout/vProcess5"/>
    <dgm:cxn modelId="{03559F3A-2EDC-406A-A6CD-8A546612D422}" type="presOf" srcId="{D16B58F8-7EC5-4A74-8135-3B98DDDEF2D2}" destId="{669C459D-9F44-4422-8CE8-0B57ED2D04C3}" srcOrd="0" destOrd="0" presId="urn:microsoft.com/office/officeart/2005/8/layout/vProcess5"/>
    <dgm:cxn modelId="{0FEE7540-FDD9-475E-B346-412060ECF18F}" type="presOf" srcId="{510000A4-E480-4C90-BBD1-D28C056E69D6}" destId="{4F7B22CE-370D-4575-AFFC-222F61A55166}" srcOrd="0" destOrd="0" presId="urn:microsoft.com/office/officeart/2005/8/layout/vProcess5"/>
    <dgm:cxn modelId="{ED88F960-B6E9-41FE-A43E-1063D6F19B55}" srcId="{DF2A79BC-26FB-4AE8-BA96-2353B84642CE}" destId="{53C36AB2-E326-481E-89F0-AD272DAF04C2}" srcOrd="2" destOrd="0" parTransId="{3045BD35-A2DF-4223-BE3F-311C6526B7D9}" sibTransId="{2EC0D437-40A1-4747-9B9F-BB27C91B85AC}"/>
    <dgm:cxn modelId="{9C2EFA6A-9FDA-439F-8A15-4EF5ADE8444C}" type="presOf" srcId="{BCDC6280-97A7-4B51-8F12-6431636B8625}" destId="{8536329B-2C22-407C-BFEA-89A5F705EFD3}" srcOrd="0" destOrd="0" presId="urn:microsoft.com/office/officeart/2005/8/layout/vProcess5"/>
    <dgm:cxn modelId="{8FE0084C-45BD-4EB7-9462-766541095933}" type="presOf" srcId="{53C36AB2-E326-481E-89F0-AD272DAF04C2}" destId="{7863949C-B8D4-4F6D-AC7F-40F73D61B074}" srcOrd="1" destOrd="0" presId="urn:microsoft.com/office/officeart/2005/8/layout/vProcess5"/>
    <dgm:cxn modelId="{79666C50-651C-4F08-B0EA-9D5CB8A8B050}" type="presOf" srcId="{2EC0D437-40A1-4747-9B9F-BB27C91B85AC}" destId="{2A4E331C-F6BE-49AA-A440-C4A9922F1A76}" srcOrd="0" destOrd="0" presId="urn:microsoft.com/office/officeart/2005/8/layout/vProcess5"/>
    <dgm:cxn modelId="{EA408253-2289-453A-8DB3-00B86932D503}" type="presOf" srcId="{E3273F8B-8681-44A7-9DC1-61D85504A3C4}" destId="{18D4045D-603C-4543-8378-BDEDA7367D25}" srcOrd="1" destOrd="0" presId="urn:microsoft.com/office/officeart/2005/8/layout/vProcess5"/>
    <dgm:cxn modelId="{AC4ED47D-E639-4F7E-AE40-D883A282B011}" type="presOf" srcId="{4FF4D884-D8D5-45E4-9724-6D772E38D23F}" destId="{04A9F908-79D2-474C-A414-DCF69439493E}" srcOrd="1" destOrd="0" presId="urn:microsoft.com/office/officeart/2005/8/layout/vProcess5"/>
    <dgm:cxn modelId="{F208E182-F5E1-4F74-A59C-FD104574F2F1}" srcId="{DF2A79BC-26FB-4AE8-BA96-2353B84642CE}" destId="{E3273F8B-8681-44A7-9DC1-61D85504A3C4}" srcOrd="1" destOrd="0" parTransId="{A1705751-48AF-4C6D-857B-E4516FF6BB77}" sibTransId="{31A34A85-C491-4CAE-BAF0-06C83AC51850}"/>
    <dgm:cxn modelId="{F505328F-BC62-4C03-858F-ADCF5D98C1DD}" type="presOf" srcId="{7780CFCB-0EFE-4F42-81C0-2943E3BD0F48}" destId="{3048E4AA-7207-46CE-8096-D05B6DECCF00}" srcOrd="1" destOrd="0" presId="urn:microsoft.com/office/officeart/2005/8/layout/vProcess5"/>
    <dgm:cxn modelId="{437D62BD-0326-49E4-9BD9-53501FC2779D}" type="presOf" srcId="{510000A4-E480-4C90-BBD1-D28C056E69D6}" destId="{2777CEBE-A924-467E-83C7-366F8DB4D19A}" srcOrd="1" destOrd="0" presId="urn:microsoft.com/office/officeart/2005/8/layout/vProcess5"/>
    <dgm:cxn modelId="{C87D98C5-78B8-4F19-8144-81F9E127452A}" type="presOf" srcId="{7780CFCB-0EFE-4F42-81C0-2943E3BD0F48}" destId="{5579EA25-4455-4B0A-86A3-B5C13A459458}" srcOrd="0" destOrd="0" presId="urn:microsoft.com/office/officeart/2005/8/layout/vProcess5"/>
    <dgm:cxn modelId="{49A2ACC7-02E7-4A3B-8CC0-7097D3A98B7A}" type="presOf" srcId="{4FF4D884-D8D5-45E4-9724-6D772E38D23F}" destId="{C3D3A8D5-8BB3-4041-BE3D-9A1094C9665A}" srcOrd="0" destOrd="0" presId="urn:microsoft.com/office/officeart/2005/8/layout/vProcess5"/>
    <dgm:cxn modelId="{186F80EB-66A7-4FC5-8765-D559BBF33E5A}" srcId="{DF2A79BC-26FB-4AE8-BA96-2353B84642CE}" destId="{4FF4D884-D8D5-45E4-9724-6D772E38D23F}" srcOrd="0" destOrd="0" parTransId="{8004C968-2A08-4B0E-A0F5-B7052C4B8EB1}" sibTransId="{BCDC6280-97A7-4B51-8F12-6431636B8625}"/>
    <dgm:cxn modelId="{ED6044EC-456B-43D3-B937-5C20A41D7430}" type="presOf" srcId="{DF2A79BC-26FB-4AE8-BA96-2353B84642CE}" destId="{4D46DD0F-FF14-410D-8D80-4F119C13709B}" srcOrd="0" destOrd="0" presId="urn:microsoft.com/office/officeart/2005/8/layout/vProcess5"/>
    <dgm:cxn modelId="{5EE866C5-7F39-4C30-B3F1-BAFE1528AEFC}" type="presParOf" srcId="{4D46DD0F-FF14-410D-8D80-4F119C13709B}" destId="{8AF61894-B41F-4BDF-BEC1-6088C7AA5B65}" srcOrd="0" destOrd="0" presId="urn:microsoft.com/office/officeart/2005/8/layout/vProcess5"/>
    <dgm:cxn modelId="{66072C59-C44F-472C-B863-22679A91BFFF}" type="presParOf" srcId="{4D46DD0F-FF14-410D-8D80-4F119C13709B}" destId="{C3D3A8D5-8BB3-4041-BE3D-9A1094C9665A}" srcOrd="1" destOrd="0" presId="urn:microsoft.com/office/officeart/2005/8/layout/vProcess5"/>
    <dgm:cxn modelId="{D4BB3B6D-61BA-4802-9CB4-D38F2409FE29}" type="presParOf" srcId="{4D46DD0F-FF14-410D-8D80-4F119C13709B}" destId="{EF8ECCB8-E077-4EA9-9B7A-784282676B84}" srcOrd="2" destOrd="0" presId="urn:microsoft.com/office/officeart/2005/8/layout/vProcess5"/>
    <dgm:cxn modelId="{91467721-F7CD-4C16-AC1E-63CD20C8188E}" type="presParOf" srcId="{4D46DD0F-FF14-410D-8D80-4F119C13709B}" destId="{B2AEC9DF-D054-4207-A4EC-709D20A0A0B9}" srcOrd="3" destOrd="0" presId="urn:microsoft.com/office/officeart/2005/8/layout/vProcess5"/>
    <dgm:cxn modelId="{B44774FD-04E7-42FD-A886-7CEEB08E17FC}" type="presParOf" srcId="{4D46DD0F-FF14-410D-8D80-4F119C13709B}" destId="{5579EA25-4455-4B0A-86A3-B5C13A459458}" srcOrd="4" destOrd="0" presId="urn:microsoft.com/office/officeart/2005/8/layout/vProcess5"/>
    <dgm:cxn modelId="{BC79EE11-55F3-488F-AF91-C08687A2C270}" type="presParOf" srcId="{4D46DD0F-FF14-410D-8D80-4F119C13709B}" destId="{4F7B22CE-370D-4575-AFFC-222F61A55166}" srcOrd="5" destOrd="0" presId="urn:microsoft.com/office/officeart/2005/8/layout/vProcess5"/>
    <dgm:cxn modelId="{BF7DD0B9-FD89-4F73-A4D9-C8628FC25B0F}" type="presParOf" srcId="{4D46DD0F-FF14-410D-8D80-4F119C13709B}" destId="{8536329B-2C22-407C-BFEA-89A5F705EFD3}" srcOrd="6" destOrd="0" presId="urn:microsoft.com/office/officeart/2005/8/layout/vProcess5"/>
    <dgm:cxn modelId="{1DA8E531-A983-4103-9623-E01E52A4836A}" type="presParOf" srcId="{4D46DD0F-FF14-410D-8D80-4F119C13709B}" destId="{67AF70DD-F7AD-4EBD-9938-99A48EA7722C}" srcOrd="7" destOrd="0" presId="urn:microsoft.com/office/officeart/2005/8/layout/vProcess5"/>
    <dgm:cxn modelId="{D069ABEA-8B9A-423D-AE69-A7F6998EF2EE}" type="presParOf" srcId="{4D46DD0F-FF14-410D-8D80-4F119C13709B}" destId="{2A4E331C-F6BE-49AA-A440-C4A9922F1A76}" srcOrd="8" destOrd="0" presId="urn:microsoft.com/office/officeart/2005/8/layout/vProcess5"/>
    <dgm:cxn modelId="{9F48CC29-E0B1-4B08-AA1C-14A0C859A479}" type="presParOf" srcId="{4D46DD0F-FF14-410D-8D80-4F119C13709B}" destId="{669C459D-9F44-4422-8CE8-0B57ED2D04C3}" srcOrd="9" destOrd="0" presId="urn:microsoft.com/office/officeart/2005/8/layout/vProcess5"/>
    <dgm:cxn modelId="{2323C92A-156C-4170-89E6-A4F47B728E15}" type="presParOf" srcId="{4D46DD0F-FF14-410D-8D80-4F119C13709B}" destId="{04A9F908-79D2-474C-A414-DCF69439493E}" srcOrd="10" destOrd="0" presId="urn:microsoft.com/office/officeart/2005/8/layout/vProcess5"/>
    <dgm:cxn modelId="{4A5A2029-7965-4008-8694-A69A4E1C69A6}" type="presParOf" srcId="{4D46DD0F-FF14-410D-8D80-4F119C13709B}" destId="{18D4045D-603C-4543-8378-BDEDA7367D25}" srcOrd="11" destOrd="0" presId="urn:microsoft.com/office/officeart/2005/8/layout/vProcess5"/>
    <dgm:cxn modelId="{7455A384-1F01-44EA-BF6F-9FD983262FD8}" type="presParOf" srcId="{4D46DD0F-FF14-410D-8D80-4F119C13709B}" destId="{7863949C-B8D4-4F6D-AC7F-40F73D61B074}" srcOrd="12" destOrd="0" presId="urn:microsoft.com/office/officeart/2005/8/layout/vProcess5"/>
    <dgm:cxn modelId="{EA1F4B72-E5F2-49A0-8D42-D8B36451EA25}" type="presParOf" srcId="{4D46DD0F-FF14-410D-8D80-4F119C13709B}" destId="{3048E4AA-7207-46CE-8096-D05B6DECCF00}" srcOrd="13" destOrd="0" presId="urn:microsoft.com/office/officeart/2005/8/layout/vProcess5"/>
    <dgm:cxn modelId="{DDA7BD61-BF76-44D5-AE43-FE9F6CF893EC}" type="presParOf" srcId="{4D46DD0F-FF14-410D-8D80-4F119C13709B}" destId="{2777CEBE-A924-467E-83C7-366F8DB4D19A}" srcOrd="14"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1F47ACD-2A5E-4371-8309-92840831A7E8}" type="doc">
      <dgm:prSet loTypeId="urn:microsoft.com/office/officeart/2018/2/layout/IconCircleList" loCatId="icon" qsTypeId="urn:microsoft.com/office/officeart/2005/8/quickstyle/simple1" qsCatId="simple" csTypeId="urn:microsoft.com/office/officeart/2018/5/colors/Iconchunking_coloredtext_colorful5" csCatId="colorful" phldr="1"/>
      <dgm:spPr/>
      <dgm:t>
        <a:bodyPr/>
        <a:lstStyle/>
        <a:p>
          <a:endParaRPr lang="en-US"/>
        </a:p>
      </dgm:t>
    </dgm:pt>
    <dgm:pt modelId="{77D8E0BF-75E1-40B5-8900-982897B7B35B}">
      <dgm:prSet custT="1"/>
      <dgm:spPr/>
      <dgm:t>
        <a:bodyPr/>
        <a:lstStyle/>
        <a:p>
          <a:r>
            <a:rPr lang="en-US" sz="1600" b="1" dirty="0"/>
            <a:t>Focus on best-selling products like Pop Braid and Wow Braid for higher returns.</a:t>
          </a:r>
        </a:p>
      </dgm:t>
    </dgm:pt>
    <dgm:pt modelId="{B4A7D2BA-0403-4346-A967-28DA23AB6D5E}" type="parTrans" cxnId="{66965951-D69F-4759-998E-46F425201D75}">
      <dgm:prSet/>
      <dgm:spPr/>
      <dgm:t>
        <a:bodyPr/>
        <a:lstStyle/>
        <a:p>
          <a:endParaRPr lang="en-US" sz="1600"/>
        </a:p>
      </dgm:t>
    </dgm:pt>
    <dgm:pt modelId="{5160FF99-7549-4DF5-9441-5DADBFDC8AE7}" type="sibTrans" cxnId="{66965951-D69F-4759-998E-46F425201D75}">
      <dgm:prSet/>
      <dgm:spPr/>
      <dgm:t>
        <a:bodyPr/>
        <a:lstStyle/>
        <a:p>
          <a:endParaRPr lang="en-US" sz="1600"/>
        </a:p>
      </dgm:t>
    </dgm:pt>
    <dgm:pt modelId="{A86B652B-8231-4D05-A399-819456E1EDDE}">
      <dgm:prSet custT="1"/>
      <dgm:spPr/>
      <dgm:t>
        <a:bodyPr/>
        <a:lstStyle/>
        <a:p>
          <a:r>
            <a:rPr lang="en-US" sz="1600" b="1" dirty="0"/>
            <a:t>Reevaluate underperforming products (e.g., Jamaican Locs, Bahama Locs) and target niche markets.</a:t>
          </a:r>
        </a:p>
      </dgm:t>
    </dgm:pt>
    <dgm:pt modelId="{874471EE-E03C-4F04-922F-80D7C389EAA1}" type="parTrans" cxnId="{B9EA114D-075C-4315-BA5D-92CC7D403B30}">
      <dgm:prSet/>
      <dgm:spPr/>
      <dgm:t>
        <a:bodyPr/>
        <a:lstStyle/>
        <a:p>
          <a:endParaRPr lang="en-US" sz="1600"/>
        </a:p>
      </dgm:t>
    </dgm:pt>
    <dgm:pt modelId="{C517BCB7-E4BC-4396-90B1-E4F2DEE6EC8E}" type="sibTrans" cxnId="{B9EA114D-075C-4315-BA5D-92CC7D403B30}">
      <dgm:prSet/>
      <dgm:spPr/>
      <dgm:t>
        <a:bodyPr/>
        <a:lstStyle/>
        <a:p>
          <a:endParaRPr lang="en-US" sz="1600"/>
        </a:p>
      </dgm:t>
    </dgm:pt>
    <dgm:pt modelId="{E609E49D-3EA2-48DC-9D7D-F4E51309D258}">
      <dgm:prSet custT="1"/>
      <dgm:spPr/>
      <dgm:t>
        <a:bodyPr/>
        <a:lstStyle/>
        <a:p>
          <a:r>
            <a:rPr lang="en-US" sz="1600" b="1" dirty="0">
              <a:solidFill>
                <a:schemeClr val="tx1">
                  <a:lumMod val="95000"/>
                  <a:lumOff val="5000"/>
                </a:schemeClr>
              </a:solidFill>
            </a:rPr>
            <a:t>Expand color options for mid-tier products like 8X Curly Braid to capture more market share</a:t>
          </a:r>
          <a:r>
            <a:rPr lang="en-US" sz="1600" dirty="0">
              <a:solidFill>
                <a:schemeClr val="tx1">
                  <a:lumMod val="95000"/>
                  <a:lumOff val="5000"/>
                </a:schemeClr>
              </a:solidFill>
            </a:rPr>
            <a:t>.</a:t>
          </a:r>
        </a:p>
      </dgm:t>
    </dgm:pt>
    <dgm:pt modelId="{93B7CE13-4CF5-44A6-B496-F0D2D580D688}" type="parTrans" cxnId="{A5E5C811-197C-4A16-B61B-1F83519C1F1D}">
      <dgm:prSet/>
      <dgm:spPr/>
      <dgm:t>
        <a:bodyPr/>
        <a:lstStyle/>
        <a:p>
          <a:endParaRPr lang="en-US" sz="1600"/>
        </a:p>
      </dgm:t>
    </dgm:pt>
    <dgm:pt modelId="{11D70B41-B70A-46A3-BDF4-DC40CEC3AD51}" type="sibTrans" cxnId="{A5E5C811-197C-4A16-B61B-1F83519C1F1D}">
      <dgm:prSet/>
      <dgm:spPr/>
      <dgm:t>
        <a:bodyPr/>
        <a:lstStyle/>
        <a:p>
          <a:endParaRPr lang="en-US" sz="1600"/>
        </a:p>
      </dgm:t>
    </dgm:pt>
    <dgm:pt modelId="{04F070DF-BF0D-4387-BE2D-2BFB0265D655}">
      <dgm:prSet custT="1"/>
      <dgm:spPr/>
      <dgm:t>
        <a:bodyPr/>
        <a:lstStyle/>
        <a:p>
          <a:r>
            <a:rPr lang="en-US" sz="1600" b="1" dirty="0"/>
            <a:t>Ensure top-selling products are well-stocked during high-demand periods to optimize sales performance</a:t>
          </a:r>
          <a:r>
            <a:rPr lang="en-US" sz="1600" dirty="0"/>
            <a:t>.</a:t>
          </a:r>
        </a:p>
      </dgm:t>
    </dgm:pt>
    <dgm:pt modelId="{3FF5CD78-C2E9-42AA-A9B5-AAD935C36BEA}" type="parTrans" cxnId="{721F75F7-5D7D-4E13-A818-3DAB2BB86BDA}">
      <dgm:prSet/>
      <dgm:spPr/>
      <dgm:t>
        <a:bodyPr/>
        <a:lstStyle/>
        <a:p>
          <a:endParaRPr lang="en-US" sz="1600"/>
        </a:p>
      </dgm:t>
    </dgm:pt>
    <dgm:pt modelId="{10722CCB-2C64-4C98-8423-8127EBAC7BC4}" type="sibTrans" cxnId="{721F75F7-5D7D-4E13-A818-3DAB2BB86BDA}">
      <dgm:prSet/>
      <dgm:spPr/>
      <dgm:t>
        <a:bodyPr/>
        <a:lstStyle/>
        <a:p>
          <a:endParaRPr lang="en-US" sz="1600"/>
        </a:p>
      </dgm:t>
    </dgm:pt>
    <dgm:pt modelId="{4B79B0E2-B05F-4E66-AFE4-27D677919358}" type="pres">
      <dgm:prSet presAssocID="{11F47ACD-2A5E-4371-8309-92840831A7E8}" presName="root" presStyleCnt="0">
        <dgm:presLayoutVars>
          <dgm:dir/>
          <dgm:resizeHandles val="exact"/>
        </dgm:presLayoutVars>
      </dgm:prSet>
      <dgm:spPr/>
    </dgm:pt>
    <dgm:pt modelId="{2386C538-57E7-4563-98D5-3BED3FFDE1E0}" type="pres">
      <dgm:prSet presAssocID="{11F47ACD-2A5E-4371-8309-92840831A7E8}" presName="container" presStyleCnt="0">
        <dgm:presLayoutVars>
          <dgm:dir/>
          <dgm:resizeHandles val="exact"/>
        </dgm:presLayoutVars>
      </dgm:prSet>
      <dgm:spPr/>
    </dgm:pt>
    <dgm:pt modelId="{3C6E3285-3D4D-457D-80AA-687794D1A4B3}" type="pres">
      <dgm:prSet presAssocID="{77D8E0BF-75E1-40B5-8900-982897B7B35B}" presName="compNode" presStyleCnt="0"/>
      <dgm:spPr/>
    </dgm:pt>
    <dgm:pt modelId="{585B337E-790E-49A3-8273-EF8A59599388}" type="pres">
      <dgm:prSet presAssocID="{77D8E0BF-75E1-40B5-8900-982897B7B35B}" presName="iconBgRect" presStyleLbl="bgShp" presStyleIdx="0" presStyleCnt="4"/>
      <dgm:spPr/>
    </dgm:pt>
    <dgm:pt modelId="{AAE8F9DE-F41E-4454-AAB0-26CCAD568EA5}" type="pres">
      <dgm:prSet presAssocID="{77D8E0BF-75E1-40B5-8900-982897B7B35B}" presName="iconRect" presStyleLbl="node1" presStyleIdx="0" presStyleCnt="4"/>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Bass clef outline"/>
        </a:ext>
      </dgm:extLst>
    </dgm:pt>
    <dgm:pt modelId="{CA3072AF-71A0-4D35-9670-FDD09D90FA7F}" type="pres">
      <dgm:prSet presAssocID="{77D8E0BF-75E1-40B5-8900-982897B7B35B}" presName="spaceRect" presStyleCnt="0"/>
      <dgm:spPr/>
    </dgm:pt>
    <dgm:pt modelId="{777252F3-B9A5-4406-9967-DC11B2AE0B63}" type="pres">
      <dgm:prSet presAssocID="{77D8E0BF-75E1-40B5-8900-982897B7B35B}" presName="textRect" presStyleLbl="revTx" presStyleIdx="0" presStyleCnt="4" custScaleY="123432">
        <dgm:presLayoutVars>
          <dgm:chMax val="1"/>
          <dgm:chPref val="1"/>
        </dgm:presLayoutVars>
      </dgm:prSet>
      <dgm:spPr/>
    </dgm:pt>
    <dgm:pt modelId="{1B0D41A6-FB1A-4A39-832C-2076583A7FDF}" type="pres">
      <dgm:prSet presAssocID="{5160FF99-7549-4DF5-9441-5DADBFDC8AE7}" presName="sibTrans" presStyleLbl="sibTrans2D1" presStyleIdx="0" presStyleCnt="0"/>
      <dgm:spPr/>
    </dgm:pt>
    <dgm:pt modelId="{99939DF7-7D76-4A26-873C-D5680A24916F}" type="pres">
      <dgm:prSet presAssocID="{A86B652B-8231-4D05-A399-819456E1EDDE}" presName="compNode" presStyleCnt="0"/>
      <dgm:spPr/>
    </dgm:pt>
    <dgm:pt modelId="{9CDA14CD-D938-4318-93EF-B60BC9315144}" type="pres">
      <dgm:prSet presAssocID="{A86B652B-8231-4D05-A399-819456E1EDDE}" presName="iconBgRect" presStyleLbl="bgShp" presStyleIdx="1" presStyleCnt="4"/>
      <dgm:spPr/>
    </dgm:pt>
    <dgm:pt modelId="{3CAF14F8-755D-4187-B89C-9BC965A0108A}" type="pres">
      <dgm:prSet presAssocID="{A86B652B-8231-4D05-A399-819456E1EDDE}"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arget Audience"/>
        </a:ext>
      </dgm:extLst>
    </dgm:pt>
    <dgm:pt modelId="{F6B17695-7D57-4078-A7B2-0F219B5FFC0E}" type="pres">
      <dgm:prSet presAssocID="{A86B652B-8231-4D05-A399-819456E1EDDE}" presName="spaceRect" presStyleCnt="0"/>
      <dgm:spPr/>
    </dgm:pt>
    <dgm:pt modelId="{DDC4F75D-F043-4815-BFDA-B71C462A412F}" type="pres">
      <dgm:prSet presAssocID="{A86B652B-8231-4D05-A399-819456E1EDDE}" presName="textRect" presStyleLbl="revTx" presStyleIdx="1" presStyleCnt="4" custScaleY="154229">
        <dgm:presLayoutVars>
          <dgm:chMax val="1"/>
          <dgm:chPref val="1"/>
        </dgm:presLayoutVars>
      </dgm:prSet>
      <dgm:spPr/>
    </dgm:pt>
    <dgm:pt modelId="{349C3450-9477-463B-88C0-BC177D881D73}" type="pres">
      <dgm:prSet presAssocID="{C517BCB7-E4BC-4396-90B1-E4F2DEE6EC8E}" presName="sibTrans" presStyleLbl="sibTrans2D1" presStyleIdx="0" presStyleCnt="0"/>
      <dgm:spPr/>
    </dgm:pt>
    <dgm:pt modelId="{E4F2B3DB-5DA5-45BF-A0F8-5F1E7CF5A564}" type="pres">
      <dgm:prSet presAssocID="{E609E49D-3EA2-48DC-9D7D-F4E51309D258}" presName="compNode" presStyleCnt="0"/>
      <dgm:spPr/>
    </dgm:pt>
    <dgm:pt modelId="{B25391B3-AAA4-4A65-BF64-BE477C28D3BA}" type="pres">
      <dgm:prSet presAssocID="{E609E49D-3EA2-48DC-9D7D-F4E51309D258}" presName="iconBgRect" presStyleLbl="bgShp" presStyleIdx="2" presStyleCnt="4" custFlipVert="1" custFlipHor="1" custScaleX="90754" custScaleY="78113"/>
      <dgm:spPr>
        <a:solidFill>
          <a:schemeClr val="tx1"/>
        </a:solidFill>
      </dgm:spPr>
    </dgm:pt>
    <dgm:pt modelId="{272754BE-7FE6-4BF7-BA34-54347E275B02}" type="pres">
      <dgm:prSet presAssocID="{E609E49D-3EA2-48DC-9D7D-F4E51309D258}" presName="iconRect" presStyleLbl="node1" presStyleIdx="2" presStyleCnt="4" custFlipVert="0" custScaleX="104130" custScaleY="48162"/>
      <dgm:spPr>
        <a:blipFill>
          <a:blip xmlns:r="http://schemas.openxmlformats.org/officeDocument/2006/relationships" r:embed="rId5">
            <a:extLst>
              <a:ext uri="{96DAC541-7B7A-43D3-8B79-37D633B846F1}">
                <asvg:svgBlip xmlns:asvg="http://schemas.microsoft.com/office/drawing/2016/SVG/main" r:embed="rId6"/>
              </a:ext>
            </a:extLst>
          </a:blip>
          <a:srcRect/>
          <a:stretch>
            <a:fillRect t="-58000" b="-58000"/>
          </a:stretch>
        </a:blipFill>
        <a:ln>
          <a:noFill/>
        </a:ln>
      </dgm:spPr>
      <dgm:extLst>
        <a:ext uri="{E40237B7-FDA0-4F09-8148-C483321AD2D9}">
          <dgm14:cNvPr xmlns:dgm14="http://schemas.microsoft.com/office/drawing/2010/diagram" id="0" name="" descr="Search Inventory outline"/>
        </a:ext>
      </dgm:extLst>
    </dgm:pt>
    <dgm:pt modelId="{1C26C03E-646C-402F-AC97-20B078639AEB}" type="pres">
      <dgm:prSet presAssocID="{E609E49D-3EA2-48DC-9D7D-F4E51309D258}" presName="spaceRect" presStyleCnt="0"/>
      <dgm:spPr/>
    </dgm:pt>
    <dgm:pt modelId="{94ACD947-FA73-4A8A-B709-FC81833BF233}" type="pres">
      <dgm:prSet presAssocID="{E609E49D-3EA2-48DC-9D7D-F4E51309D258}" presName="textRect" presStyleLbl="revTx" presStyleIdx="2" presStyleCnt="4" custScaleY="151579">
        <dgm:presLayoutVars>
          <dgm:chMax val="1"/>
          <dgm:chPref val="1"/>
        </dgm:presLayoutVars>
      </dgm:prSet>
      <dgm:spPr/>
    </dgm:pt>
    <dgm:pt modelId="{AD10E2D5-476B-4053-AB70-F8281152AA6B}" type="pres">
      <dgm:prSet presAssocID="{11D70B41-B70A-46A3-BDF4-DC40CEC3AD51}" presName="sibTrans" presStyleLbl="sibTrans2D1" presStyleIdx="0" presStyleCnt="0"/>
      <dgm:spPr/>
    </dgm:pt>
    <dgm:pt modelId="{4F0A36B2-779F-4EE6-A3EB-0D13E01341EC}" type="pres">
      <dgm:prSet presAssocID="{04F070DF-BF0D-4387-BE2D-2BFB0265D655}" presName="compNode" presStyleCnt="0"/>
      <dgm:spPr/>
    </dgm:pt>
    <dgm:pt modelId="{F60C3911-95AA-4D8A-8AF1-A65806B513D5}" type="pres">
      <dgm:prSet presAssocID="{04F070DF-BF0D-4387-BE2D-2BFB0265D655}" presName="iconBgRect" presStyleLbl="bgShp" presStyleIdx="3" presStyleCnt="4"/>
      <dgm:spPr/>
    </dgm:pt>
    <dgm:pt modelId="{45FE38C2-5023-451E-BA12-76D65FCECF1E}" type="pres">
      <dgm:prSet presAssocID="{04F070DF-BF0D-4387-BE2D-2BFB0265D655}"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Upward trend"/>
        </a:ext>
      </dgm:extLst>
    </dgm:pt>
    <dgm:pt modelId="{51E4B1B7-4054-47A0-BDF5-CE80C5FCE2B5}" type="pres">
      <dgm:prSet presAssocID="{04F070DF-BF0D-4387-BE2D-2BFB0265D655}" presName="spaceRect" presStyleCnt="0"/>
      <dgm:spPr/>
    </dgm:pt>
    <dgm:pt modelId="{BB6D6B58-722A-4344-BC90-C38E396C4E43}" type="pres">
      <dgm:prSet presAssocID="{04F070DF-BF0D-4387-BE2D-2BFB0265D655}" presName="textRect" presStyleLbl="revTx" presStyleIdx="3" presStyleCnt="4" custScaleY="151960">
        <dgm:presLayoutVars>
          <dgm:chMax val="1"/>
          <dgm:chPref val="1"/>
        </dgm:presLayoutVars>
      </dgm:prSet>
      <dgm:spPr/>
    </dgm:pt>
  </dgm:ptLst>
  <dgm:cxnLst>
    <dgm:cxn modelId="{B56ED400-7349-4DE7-89A8-D8A38DF07646}" type="presOf" srcId="{C517BCB7-E4BC-4396-90B1-E4F2DEE6EC8E}" destId="{349C3450-9477-463B-88C0-BC177D881D73}" srcOrd="0" destOrd="0" presId="urn:microsoft.com/office/officeart/2018/2/layout/IconCircleList"/>
    <dgm:cxn modelId="{DA079C02-C608-4F0B-A8DF-1E107A62DB3C}" type="presOf" srcId="{04F070DF-BF0D-4387-BE2D-2BFB0265D655}" destId="{BB6D6B58-722A-4344-BC90-C38E396C4E43}" srcOrd="0" destOrd="0" presId="urn:microsoft.com/office/officeart/2018/2/layout/IconCircleList"/>
    <dgm:cxn modelId="{FEE03C11-0B9B-4F69-9867-748C9D40FFC4}" type="presOf" srcId="{A86B652B-8231-4D05-A399-819456E1EDDE}" destId="{DDC4F75D-F043-4815-BFDA-B71C462A412F}" srcOrd="0" destOrd="0" presId="urn:microsoft.com/office/officeart/2018/2/layout/IconCircleList"/>
    <dgm:cxn modelId="{A5E5C811-197C-4A16-B61B-1F83519C1F1D}" srcId="{11F47ACD-2A5E-4371-8309-92840831A7E8}" destId="{E609E49D-3EA2-48DC-9D7D-F4E51309D258}" srcOrd="2" destOrd="0" parTransId="{93B7CE13-4CF5-44A6-B496-F0D2D580D688}" sibTransId="{11D70B41-B70A-46A3-BDF4-DC40CEC3AD51}"/>
    <dgm:cxn modelId="{2BF27249-CF0E-4B34-B568-F8BB752852C1}" type="presOf" srcId="{11D70B41-B70A-46A3-BDF4-DC40CEC3AD51}" destId="{AD10E2D5-476B-4053-AB70-F8281152AA6B}" srcOrd="0" destOrd="0" presId="urn:microsoft.com/office/officeart/2018/2/layout/IconCircleList"/>
    <dgm:cxn modelId="{B9EA114D-075C-4315-BA5D-92CC7D403B30}" srcId="{11F47ACD-2A5E-4371-8309-92840831A7E8}" destId="{A86B652B-8231-4D05-A399-819456E1EDDE}" srcOrd="1" destOrd="0" parTransId="{874471EE-E03C-4F04-922F-80D7C389EAA1}" sibTransId="{C517BCB7-E4BC-4396-90B1-E4F2DEE6EC8E}"/>
    <dgm:cxn modelId="{66965951-D69F-4759-998E-46F425201D75}" srcId="{11F47ACD-2A5E-4371-8309-92840831A7E8}" destId="{77D8E0BF-75E1-40B5-8900-982897B7B35B}" srcOrd="0" destOrd="0" parTransId="{B4A7D2BA-0403-4346-A967-28DA23AB6D5E}" sibTransId="{5160FF99-7549-4DF5-9441-5DADBFDC8AE7}"/>
    <dgm:cxn modelId="{C7484B87-566D-45D6-9569-06CDB302B272}" type="presOf" srcId="{5160FF99-7549-4DF5-9441-5DADBFDC8AE7}" destId="{1B0D41A6-FB1A-4A39-832C-2076583A7FDF}" srcOrd="0" destOrd="0" presId="urn:microsoft.com/office/officeart/2018/2/layout/IconCircleList"/>
    <dgm:cxn modelId="{596D2E96-A66E-4A5E-BC72-597B8A040BE5}" type="presOf" srcId="{11F47ACD-2A5E-4371-8309-92840831A7E8}" destId="{4B79B0E2-B05F-4E66-AFE4-27D677919358}" srcOrd="0" destOrd="0" presId="urn:microsoft.com/office/officeart/2018/2/layout/IconCircleList"/>
    <dgm:cxn modelId="{A06BE998-589A-4578-A3EE-AF3330168066}" type="presOf" srcId="{E609E49D-3EA2-48DC-9D7D-F4E51309D258}" destId="{94ACD947-FA73-4A8A-B709-FC81833BF233}" srcOrd="0" destOrd="0" presId="urn:microsoft.com/office/officeart/2018/2/layout/IconCircleList"/>
    <dgm:cxn modelId="{1F66FCC9-BE24-4988-BFE6-6A462AED7420}" type="presOf" srcId="{77D8E0BF-75E1-40B5-8900-982897B7B35B}" destId="{777252F3-B9A5-4406-9967-DC11B2AE0B63}" srcOrd="0" destOrd="0" presId="urn:microsoft.com/office/officeart/2018/2/layout/IconCircleList"/>
    <dgm:cxn modelId="{721F75F7-5D7D-4E13-A818-3DAB2BB86BDA}" srcId="{11F47ACD-2A5E-4371-8309-92840831A7E8}" destId="{04F070DF-BF0D-4387-BE2D-2BFB0265D655}" srcOrd="3" destOrd="0" parTransId="{3FF5CD78-C2E9-42AA-A9B5-AAD935C36BEA}" sibTransId="{10722CCB-2C64-4C98-8423-8127EBAC7BC4}"/>
    <dgm:cxn modelId="{B9C8DE79-EA64-4DAE-8159-F88F98801507}" type="presParOf" srcId="{4B79B0E2-B05F-4E66-AFE4-27D677919358}" destId="{2386C538-57E7-4563-98D5-3BED3FFDE1E0}" srcOrd="0" destOrd="0" presId="urn:microsoft.com/office/officeart/2018/2/layout/IconCircleList"/>
    <dgm:cxn modelId="{32F562F5-54F5-4898-9729-CD522AD85413}" type="presParOf" srcId="{2386C538-57E7-4563-98D5-3BED3FFDE1E0}" destId="{3C6E3285-3D4D-457D-80AA-687794D1A4B3}" srcOrd="0" destOrd="0" presId="urn:microsoft.com/office/officeart/2018/2/layout/IconCircleList"/>
    <dgm:cxn modelId="{6DEA2246-7CF4-41E2-8D7E-AABC83525B32}" type="presParOf" srcId="{3C6E3285-3D4D-457D-80AA-687794D1A4B3}" destId="{585B337E-790E-49A3-8273-EF8A59599388}" srcOrd="0" destOrd="0" presId="urn:microsoft.com/office/officeart/2018/2/layout/IconCircleList"/>
    <dgm:cxn modelId="{3A30B0C0-3FA1-475B-8533-14AEF29C8969}" type="presParOf" srcId="{3C6E3285-3D4D-457D-80AA-687794D1A4B3}" destId="{AAE8F9DE-F41E-4454-AAB0-26CCAD568EA5}" srcOrd="1" destOrd="0" presId="urn:microsoft.com/office/officeart/2018/2/layout/IconCircleList"/>
    <dgm:cxn modelId="{DC456DE7-4393-4DB6-AD39-599765F3728E}" type="presParOf" srcId="{3C6E3285-3D4D-457D-80AA-687794D1A4B3}" destId="{CA3072AF-71A0-4D35-9670-FDD09D90FA7F}" srcOrd="2" destOrd="0" presId="urn:microsoft.com/office/officeart/2018/2/layout/IconCircleList"/>
    <dgm:cxn modelId="{7F01DCE3-03FC-4AC4-AAD4-A0D477795382}" type="presParOf" srcId="{3C6E3285-3D4D-457D-80AA-687794D1A4B3}" destId="{777252F3-B9A5-4406-9967-DC11B2AE0B63}" srcOrd="3" destOrd="0" presId="urn:microsoft.com/office/officeart/2018/2/layout/IconCircleList"/>
    <dgm:cxn modelId="{AC4D3F12-A89D-42CD-8F28-30D5C9426CD7}" type="presParOf" srcId="{2386C538-57E7-4563-98D5-3BED3FFDE1E0}" destId="{1B0D41A6-FB1A-4A39-832C-2076583A7FDF}" srcOrd="1" destOrd="0" presId="urn:microsoft.com/office/officeart/2018/2/layout/IconCircleList"/>
    <dgm:cxn modelId="{5B8A31EA-7001-4E36-A261-23CDBE8074A9}" type="presParOf" srcId="{2386C538-57E7-4563-98D5-3BED3FFDE1E0}" destId="{99939DF7-7D76-4A26-873C-D5680A24916F}" srcOrd="2" destOrd="0" presId="urn:microsoft.com/office/officeart/2018/2/layout/IconCircleList"/>
    <dgm:cxn modelId="{A60BE656-ABDB-40E4-9EA6-BBABB4204888}" type="presParOf" srcId="{99939DF7-7D76-4A26-873C-D5680A24916F}" destId="{9CDA14CD-D938-4318-93EF-B60BC9315144}" srcOrd="0" destOrd="0" presId="urn:microsoft.com/office/officeart/2018/2/layout/IconCircleList"/>
    <dgm:cxn modelId="{BF29DE67-277E-4ACA-8F1D-C1250A3FF93A}" type="presParOf" srcId="{99939DF7-7D76-4A26-873C-D5680A24916F}" destId="{3CAF14F8-755D-4187-B89C-9BC965A0108A}" srcOrd="1" destOrd="0" presId="urn:microsoft.com/office/officeart/2018/2/layout/IconCircleList"/>
    <dgm:cxn modelId="{11801B39-D85B-44BC-B8FB-8D64CB653444}" type="presParOf" srcId="{99939DF7-7D76-4A26-873C-D5680A24916F}" destId="{F6B17695-7D57-4078-A7B2-0F219B5FFC0E}" srcOrd="2" destOrd="0" presId="urn:microsoft.com/office/officeart/2018/2/layout/IconCircleList"/>
    <dgm:cxn modelId="{2439D2AD-F483-4BFE-BDA7-564F94C8A7C4}" type="presParOf" srcId="{99939DF7-7D76-4A26-873C-D5680A24916F}" destId="{DDC4F75D-F043-4815-BFDA-B71C462A412F}" srcOrd="3" destOrd="0" presId="urn:microsoft.com/office/officeart/2018/2/layout/IconCircleList"/>
    <dgm:cxn modelId="{E4342698-33EF-47B6-92CD-0BAE87F7DBA2}" type="presParOf" srcId="{2386C538-57E7-4563-98D5-3BED3FFDE1E0}" destId="{349C3450-9477-463B-88C0-BC177D881D73}" srcOrd="3" destOrd="0" presId="urn:microsoft.com/office/officeart/2018/2/layout/IconCircleList"/>
    <dgm:cxn modelId="{5095F2C8-63D7-45FE-AC4B-CD3C5C440E0B}" type="presParOf" srcId="{2386C538-57E7-4563-98D5-3BED3FFDE1E0}" destId="{E4F2B3DB-5DA5-45BF-A0F8-5F1E7CF5A564}" srcOrd="4" destOrd="0" presId="urn:microsoft.com/office/officeart/2018/2/layout/IconCircleList"/>
    <dgm:cxn modelId="{12AA8EFA-B8FE-4E06-A3A2-040D24DD09A6}" type="presParOf" srcId="{E4F2B3DB-5DA5-45BF-A0F8-5F1E7CF5A564}" destId="{B25391B3-AAA4-4A65-BF64-BE477C28D3BA}" srcOrd="0" destOrd="0" presId="urn:microsoft.com/office/officeart/2018/2/layout/IconCircleList"/>
    <dgm:cxn modelId="{D526D6FB-6E25-4670-87FF-D8D43B4AC376}" type="presParOf" srcId="{E4F2B3DB-5DA5-45BF-A0F8-5F1E7CF5A564}" destId="{272754BE-7FE6-4BF7-BA34-54347E275B02}" srcOrd="1" destOrd="0" presId="urn:microsoft.com/office/officeart/2018/2/layout/IconCircleList"/>
    <dgm:cxn modelId="{E8C7D6C2-1D49-4D42-8FBD-6A367A5BA124}" type="presParOf" srcId="{E4F2B3DB-5DA5-45BF-A0F8-5F1E7CF5A564}" destId="{1C26C03E-646C-402F-AC97-20B078639AEB}" srcOrd="2" destOrd="0" presId="urn:microsoft.com/office/officeart/2018/2/layout/IconCircleList"/>
    <dgm:cxn modelId="{1147992C-91E4-46B8-BAE6-2F4F70C837A5}" type="presParOf" srcId="{E4F2B3DB-5DA5-45BF-A0F8-5F1E7CF5A564}" destId="{94ACD947-FA73-4A8A-B709-FC81833BF233}" srcOrd="3" destOrd="0" presId="urn:microsoft.com/office/officeart/2018/2/layout/IconCircleList"/>
    <dgm:cxn modelId="{62F407FE-E0A7-4C54-A696-A58428F85FEC}" type="presParOf" srcId="{2386C538-57E7-4563-98D5-3BED3FFDE1E0}" destId="{AD10E2D5-476B-4053-AB70-F8281152AA6B}" srcOrd="5" destOrd="0" presId="urn:microsoft.com/office/officeart/2018/2/layout/IconCircleList"/>
    <dgm:cxn modelId="{2E0251C7-65D2-49B0-A9D4-4C2CE3C7BEFE}" type="presParOf" srcId="{2386C538-57E7-4563-98D5-3BED3FFDE1E0}" destId="{4F0A36B2-779F-4EE6-A3EB-0D13E01341EC}" srcOrd="6" destOrd="0" presId="urn:microsoft.com/office/officeart/2018/2/layout/IconCircleList"/>
    <dgm:cxn modelId="{FC1FA774-108C-440C-88E0-7118C469E824}" type="presParOf" srcId="{4F0A36B2-779F-4EE6-A3EB-0D13E01341EC}" destId="{F60C3911-95AA-4D8A-8AF1-A65806B513D5}" srcOrd="0" destOrd="0" presId="urn:microsoft.com/office/officeart/2018/2/layout/IconCircleList"/>
    <dgm:cxn modelId="{7C7D5EBF-AE03-4147-9EAE-E9F023C0F34E}" type="presParOf" srcId="{4F0A36B2-779F-4EE6-A3EB-0D13E01341EC}" destId="{45FE38C2-5023-451E-BA12-76D65FCECF1E}" srcOrd="1" destOrd="0" presId="urn:microsoft.com/office/officeart/2018/2/layout/IconCircleList"/>
    <dgm:cxn modelId="{50EBDA10-F22B-43F7-A8F1-24558AECE432}" type="presParOf" srcId="{4F0A36B2-779F-4EE6-A3EB-0D13E01341EC}" destId="{51E4B1B7-4054-47A0-BDF5-CE80C5FCE2B5}" srcOrd="2" destOrd="0" presId="urn:microsoft.com/office/officeart/2018/2/layout/IconCircleList"/>
    <dgm:cxn modelId="{94934B06-923C-4687-B4C8-685B223DF804}" type="presParOf" srcId="{4F0A36B2-779F-4EE6-A3EB-0D13E01341EC}" destId="{BB6D6B58-722A-4344-BC90-C38E396C4E43}"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3D3A8D5-8BB3-4041-BE3D-9A1094C9665A}">
      <dsp:nvSpPr>
        <dsp:cNvPr id="0" name=""/>
        <dsp:cNvSpPr/>
      </dsp:nvSpPr>
      <dsp:spPr>
        <a:xfrm>
          <a:off x="0" y="0"/>
          <a:ext cx="4678777" cy="85183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a:t>Total Cartons Sold: 2 million cartons</a:t>
          </a:r>
        </a:p>
      </dsp:txBody>
      <dsp:txXfrm>
        <a:off x="24950" y="24950"/>
        <a:ext cx="3659911" cy="801939"/>
      </dsp:txXfrm>
    </dsp:sp>
    <dsp:sp modelId="{EF8ECCB8-E077-4EA9-9B7A-784282676B84}">
      <dsp:nvSpPr>
        <dsp:cNvPr id="0" name=""/>
        <dsp:cNvSpPr/>
      </dsp:nvSpPr>
      <dsp:spPr>
        <a:xfrm>
          <a:off x="349389" y="970149"/>
          <a:ext cx="4678777" cy="85183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a:t>Total Sales: $6 billion</a:t>
          </a:r>
        </a:p>
      </dsp:txBody>
      <dsp:txXfrm>
        <a:off x="374339" y="995099"/>
        <a:ext cx="3725793" cy="801939"/>
      </dsp:txXfrm>
    </dsp:sp>
    <dsp:sp modelId="{B2AEC9DF-D054-4207-A4EC-709D20A0A0B9}">
      <dsp:nvSpPr>
        <dsp:cNvPr id="0" name=""/>
        <dsp:cNvSpPr/>
      </dsp:nvSpPr>
      <dsp:spPr>
        <a:xfrm>
          <a:off x="698778" y="1940299"/>
          <a:ext cx="4678777" cy="85183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a:t>June saw the highest sales, with 556,000 cartons sold (34.31% of the total).</a:t>
          </a:r>
        </a:p>
      </dsp:txBody>
      <dsp:txXfrm>
        <a:off x="723728" y="1965249"/>
        <a:ext cx="3725793" cy="801939"/>
      </dsp:txXfrm>
    </dsp:sp>
    <dsp:sp modelId="{5579EA25-4455-4B0A-86A3-B5C13A459458}">
      <dsp:nvSpPr>
        <dsp:cNvPr id="0" name=""/>
        <dsp:cNvSpPr/>
      </dsp:nvSpPr>
      <dsp:spPr>
        <a:xfrm>
          <a:off x="1048167" y="2910449"/>
          <a:ext cx="4678777" cy="85183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a:t>Top-Selling Products: Wow Braid, Pop Braid, and Glossy Braid.</a:t>
          </a:r>
        </a:p>
      </dsp:txBody>
      <dsp:txXfrm>
        <a:off x="1073117" y="2935399"/>
        <a:ext cx="3725793" cy="801939"/>
      </dsp:txXfrm>
    </dsp:sp>
    <dsp:sp modelId="{4F7B22CE-370D-4575-AFFC-222F61A55166}">
      <dsp:nvSpPr>
        <dsp:cNvPr id="0" name=""/>
        <dsp:cNvSpPr/>
      </dsp:nvSpPr>
      <dsp:spPr>
        <a:xfrm>
          <a:off x="1397557" y="3880599"/>
          <a:ext cx="4678777" cy="85183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a:t>Least-Selling Products: Jamaican Locs and Bahama Locs.</a:t>
          </a:r>
        </a:p>
      </dsp:txBody>
      <dsp:txXfrm>
        <a:off x="1422507" y="3905549"/>
        <a:ext cx="3725793" cy="801939"/>
      </dsp:txXfrm>
    </dsp:sp>
    <dsp:sp modelId="{8536329B-2C22-407C-BFEA-89A5F705EFD3}">
      <dsp:nvSpPr>
        <dsp:cNvPr id="0" name=""/>
        <dsp:cNvSpPr/>
      </dsp:nvSpPr>
      <dsp:spPr>
        <a:xfrm>
          <a:off x="4125082" y="622315"/>
          <a:ext cx="553695" cy="553695"/>
        </a:xfrm>
        <a:prstGeom prst="downArrow">
          <a:avLst>
            <a:gd name="adj1" fmla="val 55000"/>
            <a:gd name="adj2" fmla="val 45000"/>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1750" tIns="31750" rIns="31750" bIns="31750" numCol="1" spcCol="1270" anchor="ctr" anchorCtr="0">
          <a:noAutofit/>
        </a:bodyPr>
        <a:lstStyle/>
        <a:p>
          <a:pPr marL="0" lvl="0" indent="0" algn="ctr" defTabSz="1111250">
            <a:lnSpc>
              <a:spcPct val="90000"/>
            </a:lnSpc>
            <a:spcBef>
              <a:spcPct val="0"/>
            </a:spcBef>
            <a:spcAft>
              <a:spcPct val="35000"/>
            </a:spcAft>
            <a:buNone/>
          </a:pPr>
          <a:endParaRPr lang="en-US" sz="2500" kern="1200"/>
        </a:p>
      </dsp:txBody>
      <dsp:txXfrm>
        <a:off x="4249663" y="622315"/>
        <a:ext cx="304533" cy="416655"/>
      </dsp:txXfrm>
    </dsp:sp>
    <dsp:sp modelId="{67AF70DD-F7AD-4EBD-9938-99A48EA7722C}">
      <dsp:nvSpPr>
        <dsp:cNvPr id="0" name=""/>
        <dsp:cNvSpPr/>
      </dsp:nvSpPr>
      <dsp:spPr>
        <a:xfrm>
          <a:off x="4474471" y="1592465"/>
          <a:ext cx="553695" cy="553695"/>
        </a:xfrm>
        <a:prstGeom prst="downArrow">
          <a:avLst>
            <a:gd name="adj1" fmla="val 55000"/>
            <a:gd name="adj2" fmla="val 45000"/>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1750" tIns="31750" rIns="31750" bIns="31750" numCol="1" spcCol="1270" anchor="ctr" anchorCtr="0">
          <a:noAutofit/>
        </a:bodyPr>
        <a:lstStyle/>
        <a:p>
          <a:pPr marL="0" lvl="0" indent="0" algn="ctr" defTabSz="1111250">
            <a:lnSpc>
              <a:spcPct val="90000"/>
            </a:lnSpc>
            <a:spcBef>
              <a:spcPct val="0"/>
            </a:spcBef>
            <a:spcAft>
              <a:spcPct val="35000"/>
            </a:spcAft>
            <a:buNone/>
          </a:pPr>
          <a:endParaRPr lang="en-US" sz="2500" kern="1200"/>
        </a:p>
      </dsp:txBody>
      <dsp:txXfrm>
        <a:off x="4599052" y="1592465"/>
        <a:ext cx="304533" cy="416655"/>
      </dsp:txXfrm>
    </dsp:sp>
    <dsp:sp modelId="{2A4E331C-F6BE-49AA-A440-C4A9922F1A76}">
      <dsp:nvSpPr>
        <dsp:cNvPr id="0" name=""/>
        <dsp:cNvSpPr/>
      </dsp:nvSpPr>
      <dsp:spPr>
        <a:xfrm>
          <a:off x="4823861" y="2548418"/>
          <a:ext cx="553695" cy="553695"/>
        </a:xfrm>
        <a:prstGeom prst="downArrow">
          <a:avLst>
            <a:gd name="adj1" fmla="val 55000"/>
            <a:gd name="adj2" fmla="val 45000"/>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1750" tIns="31750" rIns="31750" bIns="31750" numCol="1" spcCol="1270" anchor="ctr" anchorCtr="0">
          <a:noAutofit/>
        </a:bodyPr>
        <a:lstStyle/>
        <a:p>
          <a:pPr marL="0" lvl="0" indent="0" algn="ctr" defTabSz="1111250">
            <a:lnSpc>
              <a:spcPct val="90000"/>
            </a:lnSpc>
            <a:spcBef>
              <a:spcPct val="0"/>
            </a:spcBef>
            <a:spcAft>
              <a:spcPct val="35000"/>
            </a:spcAft>
            <a:buNone/>
          </a:pPr>
          <a:endParaRPr lang="en-US" sz="2500" kern="1200"/>
        </a:p>
      </dsp:txBody>
      <dsp:txXfrm>
        <a:off x="4948442" y="2548418"/>
        <a:ext cx="304533" cy="416655"/>
      </dsp:txXfrm>
    </dsp:sp>
    <dsp:sp modelId="{669C459D-9F44-4422-8CE8-0B57ED2D04C3}">
      <dsp:nvSpPr>
        <dsp:cNvPr id="0" name=""/>
        <dsp:cNvSpPr/>
      </dsp:nvSpPr>
      <dsp:spPr>
        <a:xfrm>
          <a:off x="5173250" y="3528033"/>
          <a:ext cx="553695" cy="553695"/>
        </a:xfrm>
        <a:prstGeom prst="downArrow">
          <a:avLst>
            <a:gd name="adj1" fmla="val 55000"/>
            <a:gd name="adj2" fmla="val 45000"/>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1750" tIns="31750" rIns="31750" bIns="31750" numCol="1" spcCol="1270" anchor="ctr" anchorCtr="0">
          <a:noAutofit/>
        </a:bodyPr>
        <a:lstStyle/>
        <a:p>
          <a:pPr marL="0" lvl="0" indent="0" algn="ctr" defTabSz="1111250">
            <a:lnSpc>
              <a:spcPct val="90000"/>
            </a:lnSpc>
            <a:spcBef>
              <a:spcPct val="0"/>
            </a:spcBef>
            <a:spcAft>
              <a:spcPct val="35000"/>
            </a:spcAft>
            <a:buNone/>
          </a:pPr>
          <a:endParaRPr lang="en-US" sz="2500" kern="1200"/>
        </a:p>
      </dsp:txBody>
      <dsp:txXfrm>
        <a:off x="5297831" y="3528033"/>
        <a:ext cx="304533" cy="41665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5B337E-790E-49A3-8273-EF8A59599388}">
      <dsp:nvSpPr>
        <dsp:cNvPr id="0" name=""/>
        <dsp:cNvSpPr/>
      </dsp:nvSpPr>
      <dsp:spPr>
        <a:xfrm>
          <a:off x="145153" y="690560"/>
          <a:ext cx="1005669" cy="1005669"/>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AE8F9DE-F41E-4454-AAB0-26CCAD568EA5}">
      <dsp:nvSpPr>
        <dsp:cNvPr id="0" name=""/>
        <dsp:cNvSpPr/>
      </dsp:nvSpPr>
      <dsp:spPr>
        <a:xfrm>
          <a:off x="356344" y="901750"/>
          <a:ext cx="583288" cy="583288"/>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77252F3-B9A5-4406-9967-DC11B2AE0B63}">
      <dsp:nvSpPr>
        <dsp:cNvPr id="0" name=""/>
        <dsp:cNvSpPr/>
      </dsp:nvSpPr>
      <dsp:spPr>
        <a:xfrm>
          <a:off x="1366323" y="572736"/>
          <a:ext cx="2370505" cy="12413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90000"/>
            </a:lnSpc>
            <a:spcBef>
              <a:spcPct val="0"/>
            </a:spcBef>
            <a:spcAft>
              <a:spcPct val="35000"/>
            </a:spcAft>
            <a:buNone/>
          </a:pPr>
          <a:r>
            <a:rPr lang="en-US" sz="1600" b="1" kern="1200" dirty="0"/>
            <a:t>Focus on best-selling products like Pop Braid and Wow Braid for higher returns.</a:t>
          </a:r>
        </a:p>
      </dsp:txBody>
      <dsp:txXfrm>
        <a:off x="1366323" y="572736"/>
        <a:ext cx="2370505" cy="1241317"/>
      </dsp:txXfrm>
    </dsp:sp>
    <dsp:sp modelId="{9CDA14CD-D938-4318-93EF-B60BC9315144}">
      <dsp:nvSpPr>
        <dsp:cNvPr id="0" name=""/>
        <dsp:cNvSpPr/>
      </dsp:nvSpPr>
      <dsp:spPr>
        <a:xfrm>
          <a:off x="4149871" y="690560"/>
          <a:ext cx="1005669" cy="1005669"/>
        </a:xfrm>
        <a:prstGeom prst="ellipse">
          <a:avLst/>
        </a:prstGeom>
        <a:solidFill>
          <a:schemeClr val="accent5">
            <a:hueOff val="-3311292"/>
            <a:satOff val="13270"/>
            <a:lumOff val="2876"/>
            <a:alphaOff val="0"/>
          </a:schemeClr>
        </a:solidFill>
        <a:ln>
          <a:noFill/>
        </a:ln>
        <a:effectLst/>
      </dsp:spPr>
      <dsp:style>
        <a:lnRef idx="0">
          <a:scrgbClr r="0" g="0" b="0"/>
        </a:lnRef>
        <a:fillRef idx="1">
          <a:scrgbClr r="0" g="0" b="0"/>
        </a:fillRef>
        <a:effectRef idx="0">
          <a:scrgbClr r="0" g="0" b="0"/>
        </a:effectRef>
        <a:fontRef idx="minor"/>
      </dsp:style>
    </dsp:sp>
    <dsp:sp modelId="{3CAF14F8-755D-4187-B89C-9BC965A0108A}">
      <dsp:nvSpPr>
        <dsp:cNvPr id="0" name=""/>
        <dsp:cNvSpPr/>
      </dsp:nvSpPr>
      <dsp:spPr>
        <a:xfrm>
          <a:off x="4361061" y="901750"/>
          <a:ext cx="583288" cy="58328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DC4F75D-F043-4815-BFDA-B71C462A412F}">
      <dsp:nvSpPr>
        <dsp:cNvPr id="0" name=""/>
        <dsp:cNvSpPr/>
      </dsp:nvSpPr>
      <dsp:spPr>
        <a:xfrm>
          <a:off x="5371040" y="417878"/>
          <a:ext cx="2370505" cy="15510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90000"/>
            </a:lnSpc>
            <a:spcBef>
              <a:spcPct val="0"/>
            </a:spcBef>
            <a:spcAft>
              <a:spcPct val="35000"/>
            </a:spcAft>
            <a:buNone/>
          </a:pPr>
          <a:r>
            <a:rPr lang="en-US" sz="1600" b="1" kern="1200" dirty="0"/>
            <a:t>Reevaluate underperforming products (e.g., Jamaican Locs, Bahama Locs) and target niche markets.</a:t>
          </a:r>
        </a:p>
      </dsp:txBody>
      <dsp:txXfrm>
        <a:off x="5371040" y="417878"/>
        <a:ext cx="2370505" cy="1551033"/>
      </dsp:txXfrm>
    </dsp:sp>
    <dsp:sp modelId="{B25391B3-AAA4-4A65-BF64-BE477C28D3BA}">
      <dsp:nvSpPr>
        <dsp:cNvPr id="0" name=""/>
        <dsp:cNvSpPr/>
      </dsp:nvSpPr>
      <dsp:spPr>
        <a:xfrm flipH="1" flipV="1">
          <a:off x="145153" y="3142108"/>
          <a:ext cx="912684" cy="785558"/>
        </a:xfrm>
        <a:prstGeom prst="ellipse">
          <a:avLst/>
        </a:prstGeom>
        <a:solidFill>
          <a:schemeClr val="tx1"/>
        </a:solidFill>
        <a:ln>
          <a:noFill/>
        </a:ln>
        <a:effectLst/>
      </dsp:spPr>
      <dsp:style>
        <a:lnRef idx="0">
          <a:scrgbClr r="0" g="0" b="0"/>
        </a:lnRef>
        <a:fillRef idx="1">
          <a:scrgbClr r="0" g="0" b="0"/>
        </a:fillRef>
        <a:effectRef idx="0">
          <a:scrgbClr r="0" g="0" b="0"/>
        </a:effectRef>
        <a:fontRef idx="minor"/>
      </dsp:style>
    </dsp:sp>
    <dsp:sp modelId="{272754BE-7FE6-4BF7-BA34-54347E275B02}">
      <dsp:nvSpPr>
        <dsp:cNvPr id="0" name=""/>
        <dsp:cNvSpPr/>
      </dsp:nvSpPr>
      <dsp:spPr>
        <a:xfrm>
          <a:off x="297807" y="3394425"/>
          <a:ext cx="607377" cy="280923"/>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t="-58000" b="-58000"/>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4ACD947-FA73-4A8A-B709-FC81833BF233}">
      <dsp:nvSpPr>
        <dsp:cNvPr id="0" name=""/>
        <dsp:cNvSpPr/>
      </dsp:nvSpPr>
      <dsp:spPr>
        <a:xfrm>
          <a:off x="1319831" y="2772695"/>
          <a:ext cx="2370505" cy="15243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90000"/>
            </a:lnSpc>
            <a:spcBef>
              <a:spcPct val="0"/>
            </a:spcBef>
            <a:spcAft>
              <a:spcPct val="35000"/>
            </a:spcAft>
            <a:buNone/>
          </a:pPr>
          <a:r>
            <a:rPr lang="en-US" sz="1600" b="1" kern="1200" dirty="0">
              <a:solidFill>
                <a:schemeClr val="tx1">
                  <a:lumMod val="95000"/>
                  <a:lumOff val="5000"/>
                </a:schemeClr>
              </a:solidFill>
            </a:rPr>
            <a:t>Expand color options for mid-tier products like 8X Curly Braid to capture more market share</a:t>
          </a:r>
          <a:r>
            <a:rPr lang="en-US" sz="1600" kern="1200" dirty="0">
              <a:solidFill>
                <a:schemeClr val="tx1">
                  <a:lumMod val="95000"/>
                  <a:lumOff val="5000"/>
                </a:schemeClr>
              </a:solidFill>
            </a:rPr>
            <a:t>.</a:t>
          </a:r>
        </a:p>
      </dsp:txBody>
      <dsp:txXfrm>
        <a:off x="1319831" y="2772695"/>
        <a:ext cx="2370505" cy="1524383"/>
      </dsp:txXfrm>
    </dsp:sp>
    <dsp:sp modelId="{F60C3911-95AA-4D8A-8AF1-A65806B513D5}">
      <dsp:nvSpPr>
        <dsp:cNvPr id="0" name=""/>
        <dsp:cNvSpPr/>
      </dsp:nvSpPr>
      <dsp:spPr>
        <a:xfrm>
          <a:off x="4103379" y="3032052"/>
          <a:ext cx="1005669" cy="1005669"/>
        </a:xfrm>
        <a:prstGeom prst="ellipse">
          <a:avLst/>
        </a:prstGeom>
        <a:solidFill>
          <a:schemeClr val="accent5">
            <a:hueOff val="-9933876"/>
            <a:satOff val="39811"/>
            <a:lumOff val="8628"/>
            <a:alphaOff val="0"/>
          </a:schemeClr>
        </a:solidFill>
        <a:ln>
          <a:noFill/>
        </a:ln>
        <a:effectLst/>
      </dsp:spPr>
      <dsp:style>
        <a:lnRef idx="0">
          <a:scrgbClr r="0" g="0" b="0"/>
        </a:lnRef>
        <a:fillRef idx="1">
          <a:scrgbClr r="0" g="0" b="0"/>
        </a:fillRef>
        <a:effectRef idx="0">
          <a:scrgbClr r="0" g="0" b="0"/>
        </a:effectRef>
        <a:fontRef idx="minor"/>
      </dsp:style>
    </dsp:sp>
    <dsp:sp modelId="{45FE38C2-5023-451E-BA12-76D65FCECF1E}">
      <dsp:nvSpPr>
        <dsp:cNvPr id="0" name=""/>
        <dsp:cNvSpPr/>
      </dsp:nvSpPr>
      <dsp:spPr>
        <a:xfrm>
          <a:off x="4314569" y="3243243"/>
          <a:ext cx="583288" cy="58328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B6D6B58-722A-4344-BC90-C38E396C4E43}">
      <dsp:nvSpPr>
        <dsp:cNvPr id="0" name=""/>
        <dsp:cNvSpPr/>
      </dsp:nvSpPr>
      <dsp:spPr>
        <a:xfrm>
          <a:off x="5324548" y="2770780"/>
          <a:ext cx="2370505" cy="15282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90000"/>
            </a:lnSpc>
            <a:spcBef>
              <a:spcPct val="0"/>
            </a:spcBef>
            <a:spcAft>
              <a:spcPct val="35000"/>
            </a:spcAft>
            <a:buNone/>
          </a:pPr>
          <a:r>
            <a:rPr lang="en-US" sz="1600" b="1" kern="1200" dirty="0"/>
            <a:t>Ensure top-selling products are well-stocked during high-demand periods to optimize sales performance</a:t>
          </a:r>
          <a:r>
            <a:rPr lang="en-US" sz="1600" kern="1200" dirty="0"/>
            <a:t>.</a:t>
          </a:r>
        </a:p>
      </dsp:txBody>
      <dsp:txXfrm>
        <a:off x="5324548" y="2770780"/>
        <a:ext cx="2370505" cy="1528214"/>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2.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5BCAD085-E8A6-8845-BD4E-CB4CCA059FC4}" type="datetimeFigureOut">
              <a:rPr lang="en-US" smtClean="0"/>
              <a:t>9/7/2024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1680755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9/7/2024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9109279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9/7/2024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612223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9/7/2024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6143142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9/7/2024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606483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BCAD085-E8A6-8845-BD4E-CB4CCA059FC4}" type="datetimeFigureOut">
              <a:rPr lang="en-US" smtClean="0"/>
              <a:t>9/7/2024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782244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BCAD085-E8A6-8845-BD4E-CB4CCA059FC4}" type="datetimeFigureOut">
              <a:rPr lang="en-US" smtClean="0"/>
              <a:t>9/7/2024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901587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BCAD085-E8A6-8845-BD4E-CB4CCA059FC4}" type="datetimeFigureOut">
              <a:rPr lang="en-US" smtClean="0"/>
              <a:t>9/7/2024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7270277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CAD085-E8A6-8845-BD4E-CB4CCA059FC4}" type="datetimeFigureOut">
              <a:rPr lang="en-US" smtClean="0"/>
              <a:t>9/7/2024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2129998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9/7/2024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8407265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9/7/2024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8892369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CAD085-E8A6-8845-BD4E-CB4CCA059FC4}" type="datetimeFigureOut">
              <a:rPr lang="en-US" smtClean="0"/>
              <a:t>9/7/2024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2209977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3.png"/><Relationship Id="rId1" Type="http://schemas.openxmlformats.org/officeDocument/2006/relationships/slideLayout" Target="../slideLayouts/slideLayout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hyperlink" Target="https://lepotica.rs/tag/samponi-bez-sulfata" TargetMode="External"/><Relationship Id="rId2" Type="http://schemas.openxmlformats.org/officeDocument/2006/relationships/image" Target="../media/image15.jpg"/><Relationship Id="rId1" Type="http://schemas.openxmlformats.org/officeDocument/2006/relationships/slideLayout" Target="../slideLayouts/slideLayout2.xml"/><Relationship Id="rId4" Type="http://schemas.openxmlformats.org/officeDocument/2006/relationships/hyperlink" Target="https://creativecommons.org/licenses/by-nd/3.0/" TargetMode="External"/></Relationships>
</file>

<file path=ppt/slides/_rels/slide13.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8.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hyperlink" Target="mailto:BADUSIMIDE@GMAIL.COM" TargetMode="External"/><Relationship Id="rId2" Type="http://schemas.openxmlformats.org/officeDocument/2006/relationships/hyperlink" Target="https://www.linkedin.com/in/olamide-badusi-2695ab278/" TargetMode="External"/><Relationship Id="rId1" Type="http://schemas.openxmlformats.org/officeDocument/2006/relationships/slideLayout" Target="../slideLayouts/slideLayout1.xml"/><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hyperlink" Target="https://medium.com/@badusimide"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www.pexels.com/photo/coding-computer-data-depth-of-field-577585/" TargetMode="External"/><Relationship Id="rId2" Type="http://schemas.openxmlformats.org/officeDocument/2006/relationships/image" Target="../media/image8.jpe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9B7AD9F6-8CE7-4299-8FC6-328F4DCD3F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5314149" y="640080"/>
            <a:ext cx="3147699" cy="3566160"/>
          </a:xfrm>
        </p:spPr>
        <p:txBody>
          <a:bodyPr anchor="b">
            <a:normAutofit/>
          </a:bodyPr>
          <a:lstStyle/>
          <a:p>
            <a:pPr algn="l"/>
            <a:r>
              <a:rPr lang="en-US" sz="4300" b="1"/>
              <a:t>Hair Product Sales Analysis (Jan - Jun 2024)</a:t>
            </a:r>
          </a:p>
        </p:txBody>
      </p:sp>
      <p:sp>
        <p:nvSpPr>
          <p:cNvPr id="11" name="Subtitle 2"/>
          <p:cNvSpPr>
            <a:spLocks noGrp="1"/>
          </p:cNvSpPr>
          <p:nvPr>
            <p:ph type="subTitle" idx="1"/>
          </p:nvPr>
        </p:nvSpPr>
        <p:spPr>
          <a:xfrm>
            <a:off x="5312873" y="4636008"/>
            <a:ext cx="3148975" cy="1572768"/>
          </a:xfrm>
        </p:spPr>
        <p:txBody>
          <a:bodyPr>
            <a:normAutofit/>
          </a:bodyPr>
          <a:lstStyle/>
          <a:p>
            <a:pPr algn="l"/>
            <a:r>
              <a:rPr lang="en-US">
                <a:latin typeface="Fairwater Script" panose="020F0502020204030204" pitchFamily="2" charset="0"/>
              </a:rPr>
              <a:t>BY OLAMIDE BADUSI</a:t>
            </a:r>
          </a:p>
        </p:txBody>
      </p:sp>
      <p:pic>
        <p:nvPicPr>
          <p:cNvPr id="5" name="Picture 4">
            <a:extLst>
              <a:ext uri="{FF2B5EF4-FFF2-40B4-BE49-F238E27FC236}">
                <a16:creationId xmlns:a16="http://schemas.microsoft.com/office/drawing/2014/main" id="{59C3F953-B0DB-4CB9-815B-54D8564BBA57}"/>
              </a:ext>
            </a:extLst>
          </p:cNvPr>
          <p:cNvPicPr>
            <a:picLocks noChangeAspect="1"/>
          </p:cNvPicPr>
          <p:nvPr/>
        </p:nvPicPr>
        <p:blipFill>
          <a:blip r:embed="rId2"/>
          <a:srcRect l="8180" r="-1" b="-1"/>
          <a:stretch/>
        </p:blipFill>
        <p:spPr>
          <a:xfrm>
            <a:off x="650018" y="1216968"/>
            <a:ext cx="4062196" cy="4424065"/>
          </a:xfrm>
          <a:custGeom>
            <a:avLst/>
            <a:gdLst/>
            <a:ahLst/>
            <a:cxnLst/>
            <a:rect l="l" t="t" r="r" b="b"/>
            <a:pathLst>
              <a:path w="5531320" h="4424065">
                <a:moveTo>
                  <a:pt x="4292328" y="3931444"/>
                </a:moveTo>
                <a:cubicBezTo>
                  <a:pt x="3830135" y="4131325"/>
                  <a:pt x="3346708" y="4259111"/>
                  <a:pt x="2855653" y="4364392"/>
                </a:cubicBezTo>
                <a:lnTo>
                  <a:pt x="2855525" y="4364392"/>
                </a:lnTo>
                <a:cubicBezTo>
                  <a:pt x="3386634" y="4394018"/>
                  <a:pt x="3853531" y="4210158"/>
                  <a:pt x="4292328" y="3931444"/>
                </a:cubicBezTo>
                <a:close/>
                <a:moveTo>
                  <a:pt x="4302118" y="3923561"/>
                </a:moveTo>
                <a:lnTo>
                  <a:pt x="4301102" y="3924959"/>
                </a:lnTo>
                <a:lnTo>
                  <a:pt x="4302881" y="3924959"/>
                </a:lnTo>
                <a:close/>
                <a:moveTo>
                  <a:pt x="3885572" y="334733"/>
                </a:moveTo>
                <a:cubicBezTo>
                  <a:pt x="4046889" y="406840"/>
                  <a:pt x="4203653" y="488713"/>
                  <a:pt x="4355013" y="579880"/>
                </a:cubicBezTo>
                <a:cubicBezTo>
                  <a:pt x="4662082" y="768063"/>
                  <a:pt x="4933803" y="995790"/>
                  <a:pt x="5144619" y="1290779"/>
                </a:cubicBezTo>
                <a:cubicBezTo>
                  <a:pt x="5314365" y="1528042"/>
                  <a:pt x="5426258" y="1789591"/>
                  <a:pt x="5468598" y="2088522"/>
                </a:cubicBezTo>
                <a:cubicBezTo>
                  <a:pt x="5479330" y="2001424"/>
                  <a:pt x="5480182" y="1913385"/>
                  <a:pt x="5471141" y="1826083"/>
                </a:cubicBezTo>
                <a:cubicBezTo>
                  <a:pt x="5455337" y="1662962"/>
                  <a:pt x="5406307" y="1504799"/>
                  <a:pt x="5327080" y="1361348"/>
                </a:cubicBezTo>
                <a:cubicBezTo>
                  <a:pt x="5206160" y="1140233"/>
                  <a:pt x="5033362" y="965782"/>
                  <a:pt x="4833354" y="816507"/>
                </a:cubicBezTo>
                <a:cubicBezTo>
                  <a:pt x="4597235" y="640276"/>
                  <a:pt x="4336322" y="509438"/>
                  <a:pt x="4063457" y="400724"/>
                </a:cubicBezTo>
                <a:cubicBezTo>
                  <a:pt x="4033360" y="388607"/>
                  <a:pt x="4003060" y="376909"/>
                  <a:pt x="3972544" y="365631"/>
                </a:cubicBezTo>
                <a:cubicBezTo>
                  <a:pt x="3943680" y="354950"/>
                  <a:pt x="3914563" y="345033"/>
                  <a:pt x="3885572" y="334733"/>
                </a:cubicBezTo>
                <a:close/>
                <a:moveTo>
                  <a:pt x="3865737" y="329520"/>
                </a:moveTo>
                <a:cubicBezTo>
                  <a:pt x="3865737" y="329520"/>
                  <a:pt x="3865737" y="330410"/>
                  <a:pt x="3866500" y="330537"/>
                </a:cubicBezTo>
                <a:lnTo>
                  <a:pt x="3869806" y="330156"/>
                </a:lnTo>
                <a:close/>
                <a:moveTo>
                  <a:pt x="2219772" y="85645"/>
                </a:moveTo>
                <a:cubicBezTo>
                  <a:pt x="2206943" y="84005"/>
                  <a:pt x="2193910" y="85264"/>
                  <a:pt x="2181627" y="89333"/>
                </a:cubicBezTo>
                <a:cubicBezTo>
                  <a:pt x="1932920" y="125113"/>
                  <a:pt x="1690800" y="197118"/>
                  <a:pt x="1462972" y="303073"/>
                </a:cubicBezTo>
                <a:cubicBezTo>
                  <a:pt x="971789" y="529528"/>
                  <a:pt x="578130" y="865460"/>
                  <a:pt x="308698" y="1338461"/>
                </a:cubicBezTo>
                <a:cubicBezTo>
                  <a:pt x="180225" y="1561852"/>
                  <a:pt x="97653" y="1808638"/>
                  <a:pt x="65840" y="2064364"/>
                </a:cubicBezTo>
                <a:cubicBezTo>
                  <a:pt x="71943" y="2050505"/>
                  <a:pt x="77284" y="2036391"/>
                  <a:pt x="82115" y="2022150"/>
                </a:cubicBezTo>
                <a:cubicBezTo>
                  <a:pt x="170104" y="1763653"/>
                  <a:pt x="279580" y="1515073"/>
                  <a:pt x="423261" y="1282260"/>
                </a:cubicBezTo>
                <a:cubicBezTo>
                  <a:pt x="630770" y="945565"/>
                  <a:pt x="895371" y="664944"/>
                  <a:pt x="1231812" y="454001"/>
                </a:cubicBezTo>
                <a:cubicBezTo>
                  <a:pt x="1535193" y="263783"/>
                  <a:pt x="1866802" y="149729"/>
                  <a:pt x="2219772" y="85645"/>
                </a:cubicBezTo>
                <a:close/>
                <a:moveTo>
                  <a:pt x="2612541" y="836"/>
                </a:moveTo>
                <a:cubicBezTo>
                  <a:pt x="2715914" y="-4250"/>
                  <a:pt x="2831240" y="14695"/>
                  <a:pt x="2946311" y="35548"/>
                </a:cubicBezTo>
                <a:cubicBezTo>
                  <a:pt x="3291652" y="98106"/>
                  <a:pt x="3631144" y="182915"/>
                  <a:pt x="3961100" y="303581"/>
                </a:cubicBezTo>
                <a:cubicBezTo>
                  <a:pt x="4278341" y="419543"/>
                  <a:pt x="4581341" y="563350"/>
                  <a:pt x="4854588" y="764502"/>
                </a:cubicBezTo>
                <a:cubicBezTo>
                  <a:pt x="5067438" y="921152"/>
                  <a:pt x="5250408" y="1105521"/>
                  <a:pt x="5377813" y="1339732"/>
                </a:cubicBezTo>
                <a:cubicBezTo>
                  <a:pt x="5459812" y="1489986"/>
                  <a:pt x="5510304" y="1655396"/>
                  <a:pt x="5526198" y="1825829"/>
                </a:cubicBezTo>
                <a:cubicBezTo>
                  <a:pt x="5538277" y="1951327"/>
                  <a:pt x="5527342" y="2074917"/>
                  <a:pt x="5510558" y="2199398"/>
                </a:cubicBezTo>
                <a:cubicBezTo>
                  <a:pt x="5502967" y="2266991"/>
                  <a:pt x="5502713" y="2335195"/>
                  <a:pt x="5509796" y="2402839"/>
                </a:cubicBezTo>
                <a:cubicBezTo>
                  <a:pt x="5534208" y="2664197"/>
                  <a:pt x="5468472" y="2926051"/>
                  <a:pt x="5323520" y="3144890"/>
                </a:cubicBezTo>
                <a:cubicBezTo>
                  <a:pt x="5201340" y="3332234"/>
                  <a:pt x="5041042" y="3491719"/>
                  <a:pt x="4853062" y="3612932"/>
                </a:cubicBezTo>
                <a:cubicBezTo>
                  <a:pt x="4671110" y="3732072"/>
                  <a:pt x="4498566" y="3864563"/>
                  <a:pt x="4316359" y="3982940"/>
                </a:cubicBezTo>
                <a:cubicBezTo>
                  <a:pt x="4019717" y="4175573"/>
                  <a:pt x="3701077" y="4317347"/>
                  <a:pt x="3352557" y="4386771"/>
                </a:cubicBezTo>
                <a:cubicBezTo>
                  <a:pt x="3160954" y="4425590"/>
                  <a:pt x="2964456" y="4434173"/>
                  <a:pt x="2770207" y="4412201"/>
                </a:cubicBezTo>
                <a:cubicBezTo>
                  <a:pt x="2685525" y="4402537"/>
                  <a:pt x="2599953" y="4402410"/>
                  <a:pt x="2514889" y="4393637"/>
                </a:cubicBezTo>
                <a:cubicBezTo>
                  <a:pt x="2307137" y="4370851"/>
                  <a:pt x="2102209" y="4327277"/>
                  <a:pt x="1903167" y="4263562"/>
                </a:cubicBezTo>
                <a:cubicBezTo>
                  <a:pt x="1560623" y="4156119"/>
                  <a:pt x="1238932" y="4006972"/>
                  <a:pt x="948393" y="3794249"/>
                </a:cubicBezTo>
                <a:cubicBezTo>
                  <a:pt x="647554" y="3573897"/>
                  <a:pt x="396813" y="3308660"/>
                  <a:pt x="223634" y="2975526"/>
                </a:cubicBezTo>
                <a:cubicBezTo>
                  <a:pt x="129454" y="2796370"/>
                  <a:pt x="67150" y="2602198"/>
                  <a:pt x="39520" y="2401695"/>
                </a:cubicBezTo>
                <a:cubicBezTo>
                  <a:pt x="34510" y="2367555"/>
                  <a:pt x="26729" y="2333872"/>
                  <a:pt x="16252" y="2300991"/>
                </a:cubicBezTo>
                <a:cubicBezTo>
                  <a:pt x="-9179" y="2218598"/>
                  <a:pt x="-24" y="2135695"/>
                  <a:pt x="11801" y="2053556"/>
                </a:cubicBezTo>
                <a:cubicBezTo>
                  <a:pt x="93686" y="1480615"/>
                  <a:pt x="377868" y="1021983"/>
                  <a:pt x="812850" y="651084"/>
                </a:cubicBezTo>
                <a:cubicBezTo>
                  <a:pt x="1176755" y="340201"/>
                  <a:pt x="1598260" y="146042"/>
                  <a:pt x="2066810" y="52586"/>
                </a:cubicBezTo>
                <a:cubicBezTo>
                  <a:pt x="2154544" y="35039"/>
                  <a:pt x="2243041" y="23087"/>
                  <a:pt x="2332046" y="14441"/>
                </a:cubicBezTo>
                <a:cubicBezTo>
                  <a:pt x="2421052" y="5794"/>
                  <a:pt x="2508913" y="2107"/>
                  <a:pt x="2612541" y="836"/>
                </a:cubicBezTo>
                <a:close/>
              </a:path>
            </a:pathLst>
          </a:custGeom>
        </p:spPr>
      </p:pic>
      <p:sp>
        <p:nvSpPr>
          <p:cNvPr id="30" name="sketchy line">
            <a:extLst>
              <a:ext uri="{FF2B5EF4-FFF2-40B4-BE49-F238E27FC236}">
                <a16:creationId xmlns:a16="http://schemas.microsoft.com/office/drawing/2014/main" id="{3F9B0603-37C5-4312-AE4D-A3D0154754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14149" y="4409267"/>
            <a:ext cx="2606040" cy="18288"/>
          </a:xfrm>
          <a:custGeom>
            <a:avLst/>
            <a:gdLst>
              <a:gd name="connsiteX0" fmla="*/ 0 w 2606040"/>
              <a:gd name="connsiteY0" fmla="*/ 0 h 18288"/>
              <a:gd name="connsiteX1" fmla="*/ 625450 w 2606040"/>
              <a:gd name="connsiteY1" fmla="*/ 0 h 18288"/>
              <a:gd name="connsiteX2" fmla="*/ 1224839 w 2606040"/>
              <a:gd name="connsiteY2" fmla="*/ 0 h 18288"/>
              <a:gd name="connsiteX3" fmla="*/ 1824228 w 2606040"/>
              <a:gd name="connsiteY3" fmla="*/ 0 h 18288"/>
              <a:gd name="connsiteX4" fmla="*/ 2606040 w 2606040"/>
              <a:gd name="connsiteY4" fmla="*/ 0 h 18288"/>
              <a:gd name="connsiteX5" fmla="*/ 2606040 w 2606040"/>
              <a:gd name="connsiteY5" fmla="*/ 18288 h 18288"/>
              <a:gd name="connsiteX6" fmla="*/ 1902409 w 2606040"/>
              <a:gd name="connsiteY6" fmla="*/ 18288 h 18288"/>
              <a:gd name="connsiteX7" fmla="*/ 1276960 w 2606040"/>
              <a:gd name="connsiteY7" fmla="*/ 18288 h 18288"/>
              <a:gd name="connsiteX8" fmla="*/ 677570 w 2606040"/>
              <a:gd name="connsiteY8" fmla="*/ 18288 h 18288"/>
              <a:gd name="connsiteX9" fmla="*/ 0 w 2606040"/>
              <a:gd name="connsiteY9" fmla="*/ 18288 h 18288"/>
              <a:gd name="connsiteX10" fmla="*/ 0 w 2606040"/>
              <a:gd name="connsiteY10"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06040" h="18288" fill="none" extrusionOk="0">
                <a:moveTo>
                  <a:pt x="0" y="0"/>
                </a:moveTo>
                <a:cubicBezTo>
                  <a:pt x="266776" y="-600"/>
                  <a:pt x="322756" y="3201"/>
                  <a:pt x="625450" y="0"/>
                </a:cubicBezTo>
                <a:cubicBezTo>
                  <a:pt x="928144" y="-3201"/>
                  <a:pt x="968141" y="9269"/>
                  <a:pt x="1224839" y="0"/>
                </a:cubicBezTo>
                <a:cubicBezTo>
                  <a:pt x="1481537" y="-9269"/>
                  <a:pt x="1569059" y="21947"/>
                  <a:pt x="1824228" y="0"/>
                </a:cubicBezTo>
                <a:cubicBezTo>
                  <a:pt x="2079397" y="-21947"/>
                  <a:pt x="2326053" y="-10194"/>
                  <a:pt x="2606040" y="0"/>
                </a:cubicBezTo>
                <a:cubicBezTo>
                  <a:pt x="2605462" y="4771"/>
                  <a:pt x="2606793" y="12323"/>
                  <a:pt x="2606040" y="18288"/>
                </a:cubicBezTo>
                <a:cubicBezTo>
                  <a:pt x="2256758" y="31410"/>
                  <a:pt x="2173673" y="-12878"/>
                  <a:pt x="1902409" y="18288"/>
                </a:cubicBezTo>
                <a:cubicBezTo>
                  <a:pt x="1631145" y="49454"/>
                  <a:pt x="1461378" y="5466"/>
                  <a:pt x="1276960" y="18288"/>
                </a:cubicBezTo>
                <a:cubicBezTo>
                  <a:pt x="1092542" y="31110"/>
                  <a:pt x="890442" y="13213"/>
                  <a:pt x="677570" y="18288"/>
                </a:cubicBezTo>
                <a:cubicBezTo>
                  <a:pt x="464698" y="23364"/>
                  <a:pt x="187648" y="35837"/>
                  <a:pt x="0" y="18288"/>
                </a:cubicBezTo>
                <a:cubicBezTo>
                  <a:pt x="841" y="12879"/>
                  <a:pt x="-726" y="3977"/>
                  <a:pt x="0" y="0"/>
                </a:cubicBezTo>
                <a:close/>
              </a:path>
              <a:path w="2606040" h="18288" stroke="0" extrusionOk="0">
                <a:moveTo>
                  <a:pt x="0" y="0"/>
                </a:moveTo>
                <a:cubicBezTo>
                  <a:pt x="197231" y="3803"/>
                  <a:pt x="358914" y="-9291"/>
                  <a:pt x="599389" y="0"/>
                </a:cubicBezTo>
                <a:cubicBezTo>
                  <a:pt x="839864" y="9291"/>
                  <a:pt x="979371" y="8509"/>
                  <a:pt x="1303020" y="0"/>
                </a:cubicBezTo>
                <a:cubicBezTo>
                  <a:pt x="1626669" y="-8509"/>
                  <a:pt x="1726300" y="7440"/>
                  <a:pt x="1876349" y="0"/>
                </a:cubicBezTo>
                <a:cubicBezTo>
                  <a:pt x="2026398" y="-7440"/>
                  <a:pt x="2430712" y="17957"/>
                  <a:pt x="2606040" y="0"/>
                </a:cubicBezTo>
                <a:cubicBezTo>
                  <a:pt x="2605426" y="8857"/>
                  <a:pt x="2606544" y="13619"/>
                  <a:pt x="2606040" y="18288"/>
                </a:cubicBezTo>
                <a:cubicBezTo>
                  <a:pt x="2393024" y="2241"/>
                  <a:pt x="2191161" y="39259"/>
                  <a:pt x="1980590" y="18288"/>
                </a:cubicBezTo>
                <a:cubicBezTo>
                  <a:pt x="1770019" y="-2683"/>
                  <a:pt x="1476440" y="36114"/>
                  <a:pt x="1276960" y="18288"/>
                </a:cubicBezTo>
                <a:cubicBezTo>
                  <a:pt x="1077480" y="463"/>
                  <a:pt x="880988" y="42125"/>
                  <a:pt x="651510" y="18288"/>
                </a:cubicBezTo>
                <a:cubicBezTo>
                  <a:pt x="422032" y="-5549"/>
                  <a:pt x="130744" y="-1947"/>
                  <a:pt x="0" y="18288"/>
                </a:cubicBezTo>
                <a:cubicBezTo>
                  <a:pt x="-487" y="10816"/>
                  <a:pt x="-839" y="6058"/>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n w="0"/>
                <a:effectLst>
                  <a:outerShdw blurRad="38100" dist="19050" dir="2700000" algn="tl" rotWithShape="0">
                    <a:schemeClr val="dk1">
                      <a:alpha val="40000"/>
                    </a:schemeClr>
                  </a:outerShdw>
                </a:effectLst>
              </a:rPr>
              <a:t>OVERALL SUMMARY</a:t>
            </a:r>
          </a:p>
        </p:txBody>
      </p:sp>
      <p:pic>
        <p:nvPicPr>
          <p:cNvPr id="5" name="Picture 4" descr="A stack of boxes on a black background&#10;&#10;Description automatically generated">
            <a:extLst>
              <a:ext uri="{FF2B5EF4-FFF2-40B4-BE49-F238E27FC236}">
                <a16:creationId xmlns:a16="http://schemas.microsoft.com/office/drawing/2014/main" id="{96E69B48-E8F8-0A6D-5CDF-1F3D10D649FE}"/>
              </a:ext>
            </a:extLst>
          </p:cNvPr>
          <p:cNvPicPr>
            <a:picLocks noChangeAspect="1"/>
          </p:cNvPicPr>
          <p:nvPr/>
        </p:nvPicPr>
        <p:blipFill>
          <a:blip r:embed="rId2"/>
          <a:stretch>
            <a:fillRect/>
          </a:stretch>
        </p:blipFill>
        <p:spPr>
          <a:xfrm>
            <a:off x="6741545" y="274638"/>
            <a:ext cx="1945255" cy="1945255"/>
          </a:xfrm>
          <a:prstGeom prst="rect">
            <a:avLst/>
          </a:prstGeom>
        </p:spPr>
      </p:pic>
      <p:graphicFrame>
        <p:nvGraphicFramePr>
          <p:cNvPr id="7" name="TextBox 3">
            <a:extLst>
              <a:ext uri="{FF2B5EF4-FFF2-40B4-BE49-F238E27FC236}">
                <a16:creationId xmlns:a16="http://schemas.microsoft.com/office/drawing/2014/main" id="{12CBA0A3-1CB6-9517-D101-210F71801831}"/>
              </a:ext>
            </a:extLst>
          </p:cNvPr>
          <p:cNvGraphicFramePr/>
          <p:nvPr>
            <p:extLst>
              <p:ext uri="{D42A27DB-BD31-4B8C-83A1-F6EECF244321}">
                <p14:modId xmlns:p14="http://schemas.microsoft.com/office/powerpoint/2010/main" val="4257409946"/>
              </p:ext>
            </p:extLst>
          </p:nvPr>
        </p:nvGraphicFramePr>
        <p:xfrm>
          <a:off x="457199" y="1417637"/>
          <a:ext cx="6076335" cy="473243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rgbClr val="3C3F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7759" y="480060"/>
            <a:ext cx="8428482"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5" descr="A screenshot of a graph&#10;&#10;Description automatically generated">
            <a:extLst>
              <a:ext uri="{FF2B5EF4-FFF2-40B4-BE49-F238E27FC236}">
                <a16:creationId xmlns:a16="http://schemas.microsoft.com/office/drawing/2014/main" id="{BD281B7E-DAD4-EEAF-62DC-BB2DC0027B76}"/>
              </a:ext>
            </a:extLst>
          </p:cNvPr>
          <p:cNvPicPr>
            <a:picLocks noChangeAspect="1"/>
          </p:cNvPicPr>
          <p:nvPr/>
        </p:nvPicPr>
        <p:blipFill>
          <a:blip r:embed="rId2"/>
          <a:stretch>
            <a:fillRect/>
          </a:stretch>
        </p:blipFill>
        <p:spPr>
          <a:xfrm>
            <a:off x="482600" y="1149160"/>
            <a:ext cx="8178799" cy="4559679"/>
          </a:xfrm>
          <a:prstGeom prst="rect">
            <a:avLst/>
          </a:prstGeom>
        </p:spPr>
      </p:pic>
    </p:spTree>
    <p:extLst>
      <p:ext uri="{BB962C8B-B14F-4D97-AF65-F5344CB8AC3E}">
        <p14:creationId xmlns:p14="http://schemas.microsoft.com/office/powerpoint/2010/main" val="26039512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A6D37EE4-EA1B-46EE-A54B-5233C63C96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F282D7B-4F67-FDBB-5C40-3670A033ECB8}"/>
              </a:ext>
            </a:extLst>
          </p:cNvPr>
          <p:cNvSpPr>
            <a:spLocks noGrp="1"/>
          </p:cNvSpPr>
          <p:nvPr>
            <p:ph type="title"/>
          </p:nvPr>
        </p:nvSpPr>
        <p:spPr>
          <a:xfrm>
            <a:off x="429369" y="238540"/>
            <a:ext cx="8285260" cy="987608"/>
          </a:xfrm>
        </p:spPr>
        <p:txBody>
          <a:bodyPr anchor="b">
            <a:normAutofit/>
          </a:bodyPr>
          <a:lstStyle/>
          <a:p>
            <a:r>
              <a:rPr lang="en-US" sz="4700" b="1" dirty="0"/>
              <a:t>Product-Color Relationship</a:t>
            </a:r>
            <a:endParaRPr lang="en-US" sz="4700" dirty="0"/>
          </a:p>
        </p:txBody>
      </p:sp>
      <p:sp>
        <p:nvSpPr>
          <p:cNvPr id="21" name="sketch line">
            <a:extLst>
              <a:ext uri="{FF2B5EF4-FFF2-40B4-BE49-F238E27FC236}">
                <a16:creationId xmlns:a16="http://schemas.microsoft.com/office/drawing/2014/main" id="{927D5270-6648-4CC1-8F78-48BE299CAC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9369" y="1767709"/>
            <a:ext cx="8229600" cy="18288"/>
          </a:xfrm>
          <a:custGeom>
            <a:avLst/>
            <a:gdLst>
              <a:gd name="connsiteX0" fmla="*/ 0 w 8229600"/>
              <a:gd name="connsiteY0" fmla="*/ 0 h 18288"/>
              <a:gd name="connsiteX1" fmla="*/ 521208 w 8229600"/>
              <a:gd name="connsiteY1" fmla="*/ 0 h 18288"/>
              <a:gd name="connsiteX2" fmla="*/ 1371600 w 8229600"/>
              <a:gd name="connsiteY2" fmla="*/ 0 h 18288"/>
              <a:gd name="connsiteX3" fmla="*/ 2221992 w 8229600"/>
              <a:gd name="connsiteY3" fmla="*/ 0 h 18288"/>
              <a:gd name="connsiteX4" fmla="*/ 3072384 w 8229600"/>
              <a:gd name="connsiteY4" fmla="*/ 0 h 18288"/>
              <a:gd name="connsiteX5" fmla="*/ 3511296 w 8229600"/>
              <a:gd name="connsiteY5" fmla="*/ 0 h 18288"/>
              <a:gd name="connsiteX6" fmla="*/ 4114800 w 8229600"/>
              <a:gd name="connsiteY6" fmla="*/ 0 h 18288"/>
              <a:gd name="connsiteX7" fmla="*/ 4553712 w 8229600"/>
              <a:gd name="connsiteY7" fmla="*/ 0 h 18288"/>
              <a:gd name="connsiteX8" fmla="*/ 5239512 w 8229600"/>
              <a:gd name="connsiteY8" fmla="*/ 0 h 18288"/>
              <a:gd name="connsiteX9" fmla="*/ 5843016 w 8229600"/>
              <a:gd name="connsiteY9" fmla="*/ 0 h 18288"/>
              <a:gd name="connsiteX10" fmla="*/ 6611112 w 8229600"/>
              <a:gd name="connsiteY10" fmla="*/ 0 h 18288"/>
              <a:gd name="connsiteX11" fmla="*/ 7461504 w 8229600"/>
              <a:gd name="connsiteY11" fmla="*/ 0 h 18288"/>
              <a:gd name="connsiteX12" fmla="*/ 8229600 w 8229600"/>
              <a:gd name="connsiteY12" fmla="*/ 0 h 18288"/>
              <a:gd name="connsiteX13" fmla="*/ 8229600 w 8229600"/>
              <a:gd name="connsiteY13" fmla="*/ 18288 h 18288"/>
              <a:gd name="connsiteX14" fmla="*/ 7461504 w 8229600"/>
              <a:gd name="connsiteY14" fmla="*/ 18288 h 18288"/>
              <a:gd name="connsiteX15" fmla="*/ 6940296 w 8229600"/>
              <a:gd name="connsiteY15" fmla="*/ 18288 h 18288"/>
              <a:gd name="connsiteX16" fmla="*/ 6419088 w 8229600"/>
              <a:gd name="connsiteY16" fmla="*/ 18288 h 18288"/>
              <a:gd name="connsiteX17" fmla="*/ 5650992 w 8229600"/>
              <a:gd name="connsiteY17" fmla="*/ 18288 h 18288"/>
              <a:gd name="connsiteX18" fmla="*/ 5129784 w 8229600"/>
              <a:gd name="connsiteY18" fmla="*/ 18288 h 18288"/>
              <a:gd name="connsiteX19" fmla="*/ 4690872 w 8229600"/>
              <a:gd name="connsiteY19" fmla="*/ 18288 h 18288"/>
              <a:gd name="connsiteX20" fmla="*/ 4087368 w 8229600"/>
              <a:gd name="connsiteY20" fmla="*/ 18288 h 18288"/>
              <a:gd name="connsiteX21" fmla="*/ 3401568 w 8229600"/>
              <a:gd name="connsiteY21" fmla="*/ 18288 h 18288"/>
              <a:gd name="connsiteX22" fmla="*/ 2798064 w 8229600"/>
              <a:gd name="connsiteY22" fmla="*/ 18288 h 18288"/>
              <a:gd name="connsiteX23" fmla="*/ 2276856 w 8229600"/>
              <a:gd name="connsiteY23" fmla="*/ 18288 h 18288"/>
              <a:gd name="connsiteX24" fmla="*/ 1426464 w 8229600"/>
              <a:gd name="connsiteY24" fmla="*/ 18288 h 18288"/>
              <a:gd name="connsiteX25" fmla="*/ 740664 w 8229600"/>
              <a:gd name="connsiteY25" fmla="*/ 18288 h 18288"/>
              <a:gd name="connsiteX26" fmla="*/ 0 w 8229600"/>
              <a:gd name="connsiteY26" fmla="*/ 18288 h 18288"/>
              <a:gd name="connsiteX27" fmla="*/ 0 w 8229600"/>
              <a:gd name="connsiteY2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229600" h="18288" fill="none" extrusionOk="0">
                <a:moveTo>
                  <a:pt x="0" y="0"/>
                </a:moveTo>
                <a:cubicBezTo>
                  <a:pt x="227594" y="-4267"/>
                  <a:pt x="329693" y="13251"/>
                  <a:pt x="521208" y="0"/>
                </a:cubicBezTo>
                <a:cubicBezTo>
                  <a:pt x="712723" y="-13251"/>
                  <a:pt x="1137373" y="-13618"/>
                  <a:pt x="1371600" y="0"/>
                </a:cubicBezTo>
                <a:cubicBezTo>
                  <a:pt x="1605827" y="13618"/>
                  <a:pt x="1975382" y="-27374"/>
                  <a:pt x="2221992" y="0"/>
                </a:cubicBezTo>
                <a:cubicBezTo>
                  <a:pt x="2468602" y="27374"/>
                  <a:pt x="2863316" y="-20517"/>
                  <a:pt x="3072384" y="0"/>
                </a:cubicBezTo>
                <a:cubicBezTo>
                  <a:pt x="3281452" y="20517"/>
                  <a:pt x="3331438" y="10793"/>
                  <a:pt x="3511296" y="0"/>
                </a:cubicBezTo>
                <a:cubicBezTo>
                  <a:pt x="3691154" y="-10793"/>
                  <a:pt x="3906405" y="-29737"/>
                  <a:pt x="4114800" y="0"/>
                </a:cubicBezTo>
                <a:cubicBezTo>
                  <a:pt x="4323195" y="29737"/>
                  <a:pt x="4428852" y="-2234"/>
                  <a:pt x="4553712" y="0"/>
                </a:cubicBezTo>
                <a:cubicBezTo>
                  <a:pt x="4678572" y="2234"/>
                  <a:pt x="5065629" y="29368"/>
                  <a:pt x="5239512" y="0"/>
                </a:cubicBezTo>
                <a:cubicBezTo>
                  <a:pt x="5413395" y="-29368"/>
                  <a:pt x="5703888" y="11839"/>
                  <a:pt x="5843016" y="0"/>
                </a:cubicBezTo>
                <a:cubicBezTo>
                  <a:pt x="5982144" y="-11839"/>
                  <a:pt x="6260765" y="24719"/>
                  <a:pt x="6611112" y="0"/>
                </a:cubicBezTo>
                <a:cubicBezTo>
                  <a:pt x="6961459" y="-24719"/>
                  <a:pt x="7228293" y="32959"/>
                  <a:pt x="7461504" y="0"/>
                </a:cubicBezTo>
                <a:cubicBezTo>
                  <a:pt x="7694715" y="-32959"/>
                  <a:pt x="7990029" y="-3422"/>
                  <a:pt x="8229600" y="0"/>
                </a:cubicBezTo>
                <a:cubicBezTo>
                  <a:pt x="8228940" y="5812"/>
                  <a:pt x="8229447" y="9773"/>
                  <a:pt x="8229600" y="18288"/>
                </a:cubicBezTo>
                <a:cubicBezTo>
                  <a:pt x="7940706" y="-9293"/>
                  <a:pt x="7792584" y="-16009"/>
                  <a:pt x="7461504" y="18288"/>
                </a:cubicBezTo>
                <a:cubicBezTo>
                  <a:pt x="7130424" y="52585"/>
                  <a:pt x="7080072" y="43845"/>
                  <a:pt x="6940296" y="18288"/>
                </a:cubicBezTo>
                <a:cubicBezTo>
                  <a:pt x="6800520" y="-7269"/>
                  <a:pt x="6672872" y="26671"/>
                  <a:pt x="6419088" y="18288"/>
                </a:cubicBezTo>
                <a:cubicBezTo>
                  <a:pt x="6165304" y="9905"/>
                  <a:pt x="5869721" y="4987"/>
                  <a:pt x="5650992" y="18288"/>
                </a:cubicBezTo>
                <a:cubicBezTo>
                  <a:pt x="5432263" y="31589"/>
                  <a:pt x="5308310" y="3023"/>
                  <a:pt x="5129784" y="18288"/>
                </a:cubicBezTo>
                <a:cubicBezTo>
                  <a:pt x="4951258" y="33553"/>
                  <a:pt x="4799696" y="15357"/>
                  <a:pt x="4690872" y="18288"/>
                </a:cubicBezTo>
                <a:cubicBezTo>
                  <a:pt x="4582048" y="21219"/>
                  <a:pt x="4311124" y="-7836"/>
                  <a:pt x="4087368" y="18288"/>
                </a:cubicBezTo>
                <a:cubicBezTo>
                  <a:pt x="3863612" y="44412"/>
                  <a:pt x="3730288" y="13374"/>
                  <a:pt x="3401568" y="18288"/>
                </a:cubicBezTo>
                <a:cubicBezTo>
                  <a:pt x="3072848" y="23202"/>
                  <a:pt x="3020684" y="32425"/>
                  <a:pt x="2798064" y="18288"/>
                </a:cubicBezTo>
                <a:cubicBezTo>
                  <a:pt x="2575444" y="4151"/>
                  <a:pt x="2440915" y="-7352"/>
                  <a:pt x="2276856" y="18288"/>
                </a:cubicBezTo>
                <a:cubicBezTo>
                  <a:pt x="2112797" y="43928"/>
                  <a:pt x="1726502" y="-9560"/>
                  <a:pt x="1426464" y="18288"/>
                </a:cubicBezTo>
                <a:cubicBezTo>
                  <a:pt x="1126426" y="46136"/>
                  <a:pt x="992925" y="21016"/>
                  <a:pt x="740664" y="18288"/>
                </a:cubicBezTo>
                <a:cubicBezTo>
                  <a:pt x="488403" y="15560"/>
                  <a:pt x="195650" y="-16061"/>
                  <a:pt x="0" y="18288"/>
                </a:cubicBezTo>
                <a:cubicBezTo>
                  <a:pt x="348" y="9455"/>
                  <a:pt x="654" y="3983"/>
                  <a:pt x="0" y="0"/>
                </a:cubicBezTo>
                <a:close/>
              </a:path>
              <a:path w="8229600" h="18288" stroke="0" extrusionOk="0">
                <a:moveTo>
                  <a:pt x="0" y="0"/>
                </a:moveTo>
                <a:cubicBezTo>
                  <a:pt x="259263" y="-9445"/>
                  <a:pt x="404731" y="4427"/>
                  <a:pt x="521208" y="0"/>
                </a:cubicBezTo>
                <a:cubicBezTo>
                  <a:pt x="637685" y="-4427"/>
                  <a:pt x="839187" y="564"/>
                  <a:pt x="960120" y="0"/>
                </a:cubicBezTo>
                <a:cubicBezTo>
                  <a:pt x="1081053" y="-564"/>
                  <a:pt x="1313469" y="-16481"/>
                  <a:pt x="1481328" y="0"/>
                </a:cubicBezTo>
                <a:cubicBezTo>
                  <a:pt x="1649187" y="16481"/>
                  <a:pt x="1885247" y="26161"/>
                  <a:pt x="2167128" y="0"/>
                </a:cubicBezTo>
                <a:cubicBezTo>
                  <a:pt x="2449009" y="-26161"/>
                  <a:pt x="2761875" y="-22202"/>
                  <a:pt x="2935224" y="0"/>
                </a:cubicBezTo>
                <a:cubicBezTo>
                  <a:pt x="3108573" y="22202"/>
                  <a:pt x="3540687" y="-2863"/>
                  <a:pt x="3785616" y="0"/>
                </a:cubicBezTo>
                <a:cubicBezTo>
                  <a:pt x="4030545" y="2863"/>
                  <a:pt x="4280774" y="-12442"/>
                  <a:pt x="4636008" y="0"/>
                </a:cubicBezTo>
                <a:cubicBezTo>
                  <a:pt x="4991242" y="12442"/>
                  <a:pt x="5025483" y="16914"/>
                  <a:pt x="5239512" y="0"/>
                </a:cubicBezTo>
                <a:cubicBezTo>
                  <a:pt x="5453541" y="-16914"/>
                  <a:pt x="5754008" y="16592"/>
                  <a:pt x="6007608" y="0"/>
                </a:cubicBezTo>
                <a:cubicBezTo>
                  <a:pt x="6261208" y="-16592"/>
                  <a:pt x="6407957" y="-11909"/>
                  <a:pt x="6693408" y="0"/>
                </a:cubicBezTo>
                <a:cubicBezTo>
                  <a:pt x="6978859" y="11909"/>
                  <a:pt x="7015437" y="-20890"/>
                  <a:pt x="7296912" y="0"/>
                </a:cubicBezTo>
                <a:cubicBezTo>
                  <a:pt x="7578387" y="20890"/>
                  <a:pt x="7859622" y="46406"/>
                  <a:pt x="8229600" y="0"/>
                </a:cubicBezTo>
                <a:cubicBezTo>
                  <a:pt x="8230508" y="6337"/>
                  <a:pt x="8228722" y="11778"/>
                  <a:pt x="8229600" y="18288"/>
                </a:cubicBezTo>
                <a:cubicBezTo>
                  <a:pt x="8075287" y="35054"/>
                  <a:pt x="7821366" y="21850"/>
                  <a:pt x="7626096" y="18288"/>
                </a:cubicBezTo>
                <a:cubicBezTo>
                  <a:pt x="7430826" y="14726"/>
                  <a:pt x="7320004" y="-9669"/>
                  <a:pt x="7022592" y="18288"/>
                </a:cubicBezTo>
                <a:cubicBezTo>
                  <a:pt x="6725180" y="46245"/>
                  <a:pt x="6348804" y="-14025"/>
                  <a:pt x="6172200" y="18288"/>
                </a:cubicBezTo>
                <a:cubicBezTo>
                  <a:pt x="5995596" y="50601"/>
                  <a:pt x="5788102" y="22890"/>
                  <a:pt x="5650992" y="18288"/>
                </a:cubicBezTo>
                <a:cubicBezTo>
                  <a:pt x="5513882" y="13686"/>
                  <a:pt x="5198399" y="29121"/>
                  <a:pt x="4882896" y="18288"/>
                </a:cubicBezTo>
                <a:cubicBezTo>
                  <a:pt x="4567393" y="7455"/>
                  <a:pt x="4557008" y="26965"/>
                  <a:pt x="4443984" y="18288"/>
                </a:cubicBezTo>
                <a:cubicBezTo>
                  <a:pt x="4330960" y="9611"/>
                  <a:pt x="4061674" y="28891"/>
                  <a:pt x="3758184" y="18288"/>
                </a:cubicBezTo>
                <a:cubicBezTo>
                  <a:pt x="3454694" y="7685"/>
                  <a:pt x="3380392" y="19119"/>
                  <a:pt x="3236976" y="18288"/>
                </a:cubicBezTo>
                <a:cubicBezTo>
                  <a:pt x="3093560" y="17457"/>
                  <a:pt x="2632116" y="37607"/>
                  <a:pt x="2386584" y="18288"/>
                </a:cubicBezTo>
                <a:cubicBezTo>
                  <a:pt x="2141052" y="-1031"/>
                  <a:pt x="2110884" y="28777"/>
                  <a:pt x="1947672" y="18288"/>
                </a:cubicBezTo>
                <a:cubicBezTo>
                  <a:pt x="1784460" y="7799"/>
                  <a:pt x="1535467" y="461"/>
                  <a:pt x="1261872" y="18288"/>
                </a:cubicBezTo>
                <a:cubicBezTo>
                  <a:pt x="988277" y="36115"/>
                  <a:pt x="1021096" y="10375"/>
                  <a:pt x="822960" y="18288"/>
                </a:cubicBezTo>
                <a:cubicBezTo>
                  <a:pt x="624824" y="26201"/>
                  <a:pt x="298309" y="1283"/>
                  <a:pt x="0" y="18288"/>
                </a:cubicBezTo>
                <a:cubicBezTo>
                  <a:pt x="-633" y="12278"/>
                  <a:pt x="-757" y="5867"/>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close up of hair&#10;&#10;Description automatically generated">
            <a:extLst>
              <a:ext uri="{FF2B5EF4-FFF2-40B4-BE49-F238E27FC236}">
                <a16:creationId xmlns:a16="http://schemas.microsoft.com/office/drawing/2014/main" id="{B5CD880D-8F33-8CCD-DC44-F21B1A935D99}"/>
              </a:ext>
            </a:extLst>
          </p:cNvPr>
          <p:cNvPicPr>
            <a:picLocks noChangeAspect="1"/>
          </p:cNvPicPr>
          <p:nvPr/>
        </p:nvPicPr>
        <p:blipFill>
          <a:blip r:embed="rId2">
            <a:extLst>
              <a:ext uri="{837473B0-CC2E-450A-ABE3-18F120FF3D39}">
                <a1611:picAttrSrcUrl xmlns:a1611="http://schemas.microsoft.com/office/drawing/2016/11/main" r:id="rId3"/>
              </a:ext>
            </a:extLst>
          </a:blip>
          <a:srcRect l="23815" r="26345" b="-1"/>
          <a:stretch/>
        </p:blipFill>
        <p:spPr>
          <a:xfrm>
            <a:off x="429369" y="2002056"/>
            <a:ext cx="2535057" cy="4184060"/>
          </a:xfrm>
          <a:custGeom>
            <a:avLst/>
            <a:gdLst/>
            <a:ahLst/>
            <a:cxnLst/>
            <a:rect l="l" t="t" r="r" b="b"/>
            <a:pathLst>
              <a:path w="3807743" h="6307845">
                <a:moveTo>
                  <a:pt x="723201" y="386"/>
                </a:moveTo>
                <a:cubicBezTo>
                  <a:pt x="853884" y="-4204"/>
                  <a:pt x="1013493" y="33912"/>
                  <a:pt x="1176100" y="22622"/>
                </a:cubicBezTo>
                <a:cubicBezTo>
                  <a:pt x="1230302" y="18859"/>
                  <a:pt x="1281736" y="20622"/>
                  <a:pt x="1331852" y="24473"/>
                </a:cubicBezTo>
                <a:lnTo>
                  <a:pt x="1439547" y="34944"/>
                </a:lnTo>
                <a:lnTo>
                  <a:pt x="1484197" y="36226"/>
                </a:lnTo>
                <a:cubicBezTo>
                  <a:pt x="1535166" y="35421"/>
                  <a:pt x="1586369" y="31625"/>
                  <a:pt x="1636625" y="22622"/>
                </a:cubicBezTo>
                <a:cubicBezTo>
                  <a:pt x="1686882" y="13619"/>
                  <a:pt x="1729837" y="10653"/>
                  <a:pt x="1768740" y="10885"/>
                </a:cubicBezTo>
                <a:lnTo>
                  <a:pt x="1829538" y="15086"/>
                </a:lnTo>
                <a:lnTo>
                  <a:pt x="1869968" y="7996"/>
                </a:lnTo>
                <a:cubicBezTo>
                  <a:pt x="1953577" y="-31"/>
                  <a:pt x="2036989" y="9808"/>
                  <a:pt x="2112925" y="20118"/>
                </a:cubicBezTo>
                <a:lnTo>
                  <a:pt x="2119331" y="20977"/>
                </a:lnTo>
                <a:lnTo>
                  <a:pt x="2221855" y="13374"/>
                </a:lnTo>
                <a:cubicBezTo>
                  <a:pt x="2261207" y="12845"/>
                  <a:pt x="2298379" y="14359"/>
                  <a:pt x="2333484" y="16393"/>
                </a:cubicBezTo>
                <a:lnTo>
                  <a:pt x="2372613" y="18812"/>
                </a:lnTo>
                <a:lnTo>
                  <a:pt x="2404945" y="9387"/>
                </a:lnTo>
                <a:cubicBezTo>
                  <a:pt x="2452532" y="1754"/>
                  <a:pt x="2506192" y="9333"/>
                  <a:pt x="2561622" y="17814"/>
                </a:cubicBezTo>
                <a:lnTo>
                  <a:pt x="2583950" y="20591"/>
                </a:lnTo>
                <a:lnTo>
                  <a:pt x="2643527" y="20319"/>
                </a:lnTo>
                <a:cubicBezTo>
                  <a:pt x="2669677" y="20426"/>
                  <a:pt x="2697963" y="20717"/>
                  <a:pt x="2727392" y="21103"/>
                </a:cubicBezTo>
                <a:lnTo>
                  <a:pt x="2786908" y="21989"/>
                </a:lnTo>
                <a:lnTo>
                  <a:pt x="2846459" y="13267"/>
                </a:lnTo>
                <a:cubicBezTo>
                  <a:pt x="2896401" y="10176"/>
                  <a:pt x="2960607" y="12733"/>
                  <a:pt x="3036361" y="17072"/>
                </a:cubicBezTo>
                <a:lnTo>
                  <a:pt x="3129100" y="22671"/>
                </a:lnTo>
                <a:lnTo>
                  <a:pt x="3130653" y="22622"/>
                </a:lnTo>
                <a:cubicBezTo>
                  <a:pt x="3178874" y="19804"/>
                  <a:pt x="3260845" y="26231"/>
                  <a:pt x="3352422" y="32691"/>
                </a:cubicBezTo>
                <a:lnTo>
                  <a:pt x="3362608" y="33356"/>
                </a:lnTo>
                <a:lnTo>
                  <a:pt x="3446036" y="35579"/>
                </a:lnTo>
                <a:cubicBezTo>
                  <a:pt x="3550323" y="36566"/>
                  <a:pt x="3662083" y="33535"/>
                  <a:pt x="3778601" y="22622"/>
                </a:cubicBezTo>
                <a:cubicBezTo>
                  <a:pt x="3793981" y="243672"/>
                  <a:pt x="3764152" y="318695"/>
                  <a:pt x="3778601" y="467157"/>
                </a:cubicBezTo>
                <a:cubicBezTo>
                  <a:pt x="3790077" y="557563"/>
                  <a:pt x="3783697" y="684218"/>
                  <a:pt x="3777639" y="811856"/>
                </a:cubicBezTo>
                <a:lnTo>
                  <a:pt x="3773760" y="922625"/>
                </a:lnTo>
                <a:lnTo>
                  <a:pt x="3778601" y="974384"/>
                </a:lnTo>
                <a:cubicBezTo>
                  <a:pt x="3785784" y="1003717"/>
                  <a:pt x="3785160" y="1041120"/>
                  <a:pt x="3781239" y="1085904"/>
                </a:cubicBezTo>
                <a:lnTo>
                  <a:pt x="3776107" y="1132519"/>
                </a:lnTo>
                <a:lnTo>
                  <a:pt x="3778601" y="1162456"/>
                </a:lnTo>
                <a:cubicBezTo>
                  <a:pt x="3791360" y="1256797"/>
                  <a:pt x="3774958" y="1367020"/>
                  <a:pt x="3763568" y="1469787"/>
                </a:cubicBezTo>
                <a:lnTo>
                  <a:pt x="3758806" y="1520515"/>
                </a:lnTo>
                <a:lnTo>
                  <a:pt x="3760417" y="1549437"/>
                </a:lnTo>
                <a:cubicBezTo>
                  <a:pt x="3764298" y="1588133"/>
                  <a:pt x="3770171" y="1628243"/>
                  <a:pt x="3778601" y="1669683"/>
                </a:cubicBezTo>
                <a:cubicBezTo>
                  <a:pt x="3846039" y="2001203"/>
                  <a:pt x="3774784" y="2142285"/>
                  <a:pt x="3778601" y="2364982"/>
                </a:cubicBezTo>
                <a:lnTo>
                  <a:pt x="3776565" y="2406088"/>
                </a:lnTo>
                <a:lnTo>
                  <a:pt x="3778601" y="2427673"/>
                </a:lnTo>
                <a:cubicBezTo>
                  <a:pt x="3821357" y="2695960"/>
                  <a:pt x="3735684" y="2699438"/>
                  <a:pt x="3778601" y="2809517"/>
                </a:cubicBezTo>
                <a:cubicBezTo>
                  <a:pt x="3789330" y="2837037"/>
                  <a:pt x="3791666" y="2872927"/>
                  <a:pt x="3789892" y="2914654"/>
                </a:cubicBezTo>
                <a:lnTo>
                  <a:pt x="3784971" y="2966248"/>
                </a:lnTo>
                <a:lnTo>
                  <a:pt x="3796722" y="3024078"/>
                </a:lnTo>
                <a:cubicBezTo>
                  <a:pt x="3809238" y="3115139"/>
                  <a:pt x="3806232" y="3210898"/>
                  <a:pt x="3799338" y="3302850"/>
                </a:cubicBezTo>
                <a:lnTo>
                  <a:pt x="3787405" y="3438354"/>
                </a:lnTo>
                <a:lnTo>
                  <a:pt x="3790719" y="3460532"/>
                </a:lnTo>
                <a:cubicBezTo>
                  <a:pt x="3797323" y="3541872"/>
                  <a:pt x="3789007" y="3624193"/>
                  <a:pt x="3780361" y="3709762"/>
                </a:cubicBezTo>
                <a:lnTo>
                  <a:pt x="3780169" y="3712283"/>
                </a:lnTo>
                <a:lnTo>
                  <a:pt x="3781239" y="3768266"/>
                </a:lnTo>
                <a:cubicBezTo>
                  <a:pt x="3780994" y="3815588"/>
                  <a:pt x="3779902" y="3863939"/>
                  <a:pt x="3778794" y="3912511"/>
                </a:cubicBezTo>
                <a:lnTo>
                  <a:pt x="3776324" y="4054010"/>
                </a:lnTo>
                <a:lnTo>
                  <a:pt x="3778601" y="4074733"/>
                </a:lnTo>
                <a:cubicBezTo>
                  <a:pt x="3822365" y="4336760"/>
                  <a:pt x="3765189" y="4482586"/>
                  <a:pt x="3778601" y="4644650"/>
                </a:cubicBezTo>
                <a:cubicBezTo>
                  <a:pt x="3781954" y="4685166"/>
                  <a:pt x="3782850" y="4718916"/>
                  <a:pt x="3782504" y="4749344"/>
                </a:cubicBezTo>
                <a:lnTo>
                  <a:pt x="3780512" y="4796832"/>
                </a:lnTo>
                <a:lnTo>
                  <a:pt x="3786260" y="4877451"/>
                </a:lnTo>
                <a:cubicBezTo>
                  <a:pt x="3786165" y="4918212"/>
                  <a:pt x="3784020" y="4964155"/>
                  <a:pt x="3781623" y="5015963"/>
                </a:cubicBezTo>
                <a:lnTo>
                  <a:pt x="3779076" y="5087925"/>
                </a:lnTo>
                <a:lnTo>
                  <a:pt x="3779599" y="5155456"/>
                </a:lnTo>
                <a:lnTo>
                  <a:pt x="3775907" y="5219073"/>
                </a:lnTo>
                <a:lnTo>
                  <a:pt x="3778601" y="5402640"/>
                </a:lnTo>
                <a:cubicBezTo>
                  <a:pt x="3780494" y="5441637"/>
                  <a:pt x="3781680" y="5475146"/>
                  <a:pt x="3782335" y="5504141"/>
                </a:cubicBezTo>
                <a:lnTo>
                  <a:pt x="3782798" y="5566951"/>
                </a:lnTo>
                <a:lnTo>
                  <a:pt x="3786885" y="5599303"/>
                </a:lnTo>
                <a:cubicBezTo>
                  <a:pt x="3799534" y="5776838"/>
                  <a:pt x="3769350" y="6111156"/>
                  <a:pt x="3778601" y="6291711"/>
                </a:cubicBezTo>
                <a:cubicBezTo>
                  <a:pt x="3687392" y="6306733"/>
                  <a:pt x="3632350" y="6304889"/>
                  <a:pt x="3574752" y="6300212"/>
                </a:cubicBezTo>
                <a:lnTo>
                  <a:pt x="3545837" y="6297718"/>
                </a:lnTo>
                <a:lnTo>
                  <a:pt x="3527963" y="6296834"/>
                </a:lnTo>
                <a:cubicBezTo>
                  <a:pt x="3482151" y="6294419"/>
                  <a:pt x="3430025" y="6291672"/>
                  <a:pt x="3355561" y="6291711"/>
                </a:cubicBezTo>
                <a:cubicBezTo>
                  <a:pt x="3304843" y="6293555"/>
                  <a:pt x="3262749" y="6292377"/>
                  <a:pt x="3225711" y="6290098"/>
                </a:cubicBezTo>
                <a:lnTo>
                  <a:pt x="3218247" y="6289525"/>
                </a:lnTo>
                <a:lnTo>
                  <a:pt x="3198550" y="6289212"/>
                </a:lnTo>
                <a:cubicBezTo>
                  <a:pt x="3144315" y="6287803"/>
                  <a:pt x="3088976" y="6286105"/>
                  <a:pt x="3034921" y="6284968"/>
                </a:cubicBezTo>
                <a:lnTo>
                  <a:pt x="2973802" y="6284626"/>
                </a:lnTo>
                <a:lnTo>
                  <a:pt x="2932520" y="6291711"/>
                </a:lnTo>
                <a:cubicBezTo>
                  <a:pt x="2893699" y="6300111"/>
                  <a:pt x="2847670" y="6301992"/>
                  <a:pt x="2797581" y="6300669"/>
                </a:cubicBezTo>
                <a:lnTo>
                  <a:pt x="2672392" y="6292599"/>
                </a:lnTo>
                <a:lnTo>
                  <a:pt x="2629726" y="6293120"/>
                </a:lnTo>
                <a:lnTo>
                  <a:pt x="2540544" y="6284698"/>
                </a:lnTo>
                <a:lnTo>
                  <a:pt x="2473475" y="6280786"/>
                </a:lnTo>
                <a:cubicBezTo>
                  <a:pt x="2419724" y="6279900"/>
                  <a:pt x="2368202" y="6282437"/>
                  <a:pt x="2322057" y="6291711"/>
                </a:cubicBezTo>
                <a:cubicBezTo>
                  <a:pt x="2275912" y="6300985"/>
                  <a:pt x="2236301" y="6305003"/>
                  <a:pt x="2199195" y="6305968"/>
                </a:cubicBezTo>
                <a:lnTo>
                  <a:pt x="2094190" y="6302012"/>
                </a:lnTo>
                <a:lnTo>
                  <a:pt x="2029724" y="6307766"/>
                </a:lnTo>
                <a:cubicBezTo>
                  <a:pt x="1971866" y="6308389"/>
                  <a:pt x="1916420" y="6305265"/>
                  <a:pt x="1864312" y="6301339"/>
                </a:cubicBezTo>
                <a:lnTo>
                  <a:pt x="1761307" y="6293375"/>
                </a:lnTo>
                <a:lnTo>
                  <a:pt x="1745972" y="6293782"/>
                </a:lnTo>
                <a:cubicBezTo>
                  <a:pt x="1699734" y="6294177"/>
                  <a:pt x="1664143" y="6292827"/>
                  <a:pt x="1633352" y="6291083"/>
                </a:cubicBezTo>
                <a:lnTo>
                  <a:pt x="1621369" y="6290324"/>
                </a:lnTo>
                <a:lnTo>
                  <a:pt x="1599140" y="6291711"/>
                </a:lnTo>
                <a:cubicBezTo>
                  <a:pt x="1564093" y="6296354"/>
                  <a:pt x="1527169" y="6296254"/>
                  <a:pt x="1488567" y="6294097"/>
                </a:cubicBezTo>
                <a:lnTo>
                  <a:pt x="1429716" y="6289243"/>
                </a:lnTo>
                <a:lnTo>
                  <a:pt x="1401008" y="6291711"/>
                </a:lnTo>
                <a:cubicBezTo>
                  <a:pt x="1314301" y="6301163"/>
                  <a:pt x="1222976" y="6299856"/>
                  <a:pt x="1127367" y="6296839"/>
                </a:cubicBezTo>
                <a:lnTo>
                  <a:pt x="1062601" y="6295730"/>
                </a:lnTo>
                <a:lnTo>
                  <a:pt x="964991" y="6305909"/>
                </a:lnTo>
                <a:cubicBezTo>
                  <a:pt x="833250" y="6307778"/>
                  <a:pt x="714190" y="6280255"/>
                  <a:pt x="603122" y="6291711"/>
                </a:cubicBezTo>
                <a:cubicBezTo>
                  <a:pt x="455032" y="6306986"/>
                  <a:pt x="261206" y="6260346"/>
                  <a:pt x="30143" y="6291711"/>
                </a:cubicBezTo>
                <a:cubicBezTo>
                  <a:pt x="-1198" y="6167281"/>
                  <a:pt x="7291" y="6044138"/>
                  <a:pt x="19371" y="5934598"/>
                </a:cubicBezTo>
                <a:lnTo>
                  <a:pt x="33559" y="5801663"/>
                </a:lnTo>
                <a:lnTo>
                  <a:pt x="30143" y="5784485"/>
                </a:lnTo>
                <a:cubicBezTo>
                  <a:pt x="7257" y="5691455"/>
                  <a:pt x="7506" y="5585492"/>
                  <a:pt x="13352" y="5476692"/>
                </a:cubicBezTo>
                <a:lnTo>
                  <a:pt x="21882" y="5346809"/>
                </a:lnTo>
                <a:lnTo>
                  <a:pt x="22064" y="5339439"/>
                </a:lnTo>
                <a:lnTo>
                  <a:pt x="29601" y="5166357"/>
                </a:lnTo>
                <a:lnTo>
                  <a:pt x="30143" y="5151877"/>
                </a:lnTo>
                <a:cubicBezTo>
                  <a:pt x="30018" y="5125783"/>
                  <a:pt x="30111" y="5102484"/>
                  <a:pt x="30346" y="5081409"/>
                </a:cubicBezTo>
                <a:lnTo>
                  <a:pt x="30433" y="5076663"/>
                </a:lnTo>
                <a:lnTo>
                  <a:pt x="30143" y="4963804"/>
                </a:lnTo>
                <a:cubicBezTo>
                  <a:pt x="27040" y="4910138"/>
                  <a:pt x="27067" y="4856021"/>
                  <a:pt x="28459" y="4800989"/>
                </a:cubicBezTo>
                <a:lnTo>
                  <a:pt x="30399" y="4750796"/>
                </a:lnTo>
                <a:lnTo>
                  <a:pt x="31514" y="4666872"/>
                </a:lnTo>
                <a:lnTo>
                  <a:pt x="34697" y="4639551"/>
                </a:lnTo>
                <a:lnTo>
                  <a:pt x="34963" y="4632686"/>
                </a:lnTo>
                <a:cubicBezTo>
                  <a:pt x="37318" y="4575362"/>
                  <a:pt x="39271" y="4516661"/>
                  <a:pt x="39056" y="4456118"/>
                </a:cubicBezTo>
                <a:lnTo>
                  <a:pt x="36996" y="4412759"/>
                </a:lnTo>
                <a:lnTo>
                  <a:pt x="30143" y="4388188"/>
                </a:lnTo>
                <a:cubicBezTo>
                  <a:pt x="7389" y="4328002"/>
                  <a:pt x="11492" y="4256950"/>
                  <a:pt x="19232" y="4188739"/>
                </a:cubicBezTo>
                <a:lnTo>
                  <a:pt x="23985" y="4147809"/>
                </a:lnTo>
                <a:lnTo>
                  <a:pt x="23690" y="4087290"/>
                </a:lnTo>
                <a:lnTo>
                  <a:pt x="29097" y="3984687"/>
                </a:lnTo>
                <a:lnTo>
                  <a:pt x="28035" y="3962690"/>
                </a:lnTo>
                <a:cubicBezTo>
                  <a:pt x="28525" y="3945828"/>
                  <a:pt x="30052" y="3926691"/>
                  <a:pt x="32148" y="3905387"/>
                </a:cubicBezTo>
                <a:lnTo>
                  <a:pt x="34754" y="3881032"/>
                </a:lnTo>
                <a:lnTo>
                  <a:pt x="39206" y="3802233"/>
                </a:lnTo>
                <a:cubicBezTo>
                  <a:pt x="39778" y="3763353"/>
                  <a:pt x="37619" y="3728800"/>
                  <a:pt x="30143" y="3698588"/>
                </a:cubicBezTo>
                <a:cubicBezTo>
                  <a:pt x="7714" y="3607954"/>
                  <a:pt x="33117" y="3482508"/>
                  <a:pt x="36579" y="3365983"/>
                </a:cubicBezTo>
                <a:lnTo>
                  <a:pt x="36510" y="3356621"/>
                </a:lnTo>
                <a:lnTo>
                  <a:pt x="30143" y="3311044"/>
                </a:lnTo>
                <a:cubicBezTo>
                  <a:pt x="14271" y="3224157"/>
                  <a:pt x="11445" y="3149243"/>
                  <a:pt x="14856" y="3082749"/>
                </a:cubicBezTo>
                <a:lnTo>
                  <a:pt x="22229" y="3005366"/>
                </a:lnTo>
                <a:lnTo>
                  <a:pt x="27244" y="2895198"/>
                </a:lnTo>
                <a:cubicBezTo>
                  <a:pt x="29143" y="2848776"/>
                  <a:pt x="30527" y="2799531"/>
                  <a:pt x="30143" y="2746826"/>
                </a:cubicBezTo>
                <a:lnTo>
                  <a:pt x="36784" y="2638240"/>
                </a:lnTo>
                <a:lnTo>
                  <a:pt x="30143" y="2615745"/>
                </a:lnTo>
                <a:cubicBezTo>
                  <a:pt x="-20952" y="2495890"/>
                  <a:pt x="17898" y="2340273"/>
                  <a:pt x="37923" y="2201958"/>
                </a:cubicBezTo>
                <a:lnTo>
                  <a:pt x="42734" y="2158379"/>
                </a:lnTo>
                <a:lnTo>
                  <a:pt x="30143" y="2114218"/>
                </a:lnTo>
                <a:cubicBezTo>
                  <a:pt x="2269" y="2040950"/>
                  <a:pt x="-2735" y="1972014"/>
                  <a:pt x="1162" y="1906697"/>
                </a:cubicBezTo>
                <a:lnTo>
                  <a:pt x="6289" y="1854885"/>
                </a:lnTo>
                <a:lnTo>
                  <a:pt x="8053" y="1809168"/>
                </a:lnTo>
                <a:cubicBezTo>
                  <a:pt x="9832" y="1790244"/>
                  <a:pt x="12470" y="1771472"/>
                  <a:pt x="15415" y="1752867"/>
                </a:cubicBezTo>
                <a:lnTo>
                  <a:pt x="30925" y="1652561"/>
                </a:lnTo>
                <a:lnTo>
                  <a:pt x="30143" y="1606992"/>
                </a:lnTo>
                <a:cubicBezTo>
                  <a:pt x="28397" y="1588584"/>
                  <a:pt x="27931" y="1568665"/>
                  <a:pt x="28348" y="1547550"/>
                </a:cubicBezTo>
                <a:lnTo>
                  <a:pt x="29206" y="1531212"/>
                </a:lnTo>
                <a:lnTo>
                  <a:pt x="23637" y="1487282"/>
                </a:lnTo>
                <a:cubicBezTo>
                  <a:pt x="16479" y="1367166"/>
                  <a:pt x="59638" y="1246041"/>
                  <a:pt x="30143" y="1156757"/>
                </a:cubicBezTo>
                <a:cubicBezTo>
                  <a:pt x="21716" y="1131248"/>
                  <a:pt x="18318" y="1090735"/>
                  <a:pt x="17757" y="1041370"/>
                </a:cubicBezTo>
                <a:lnTo>
                  <a:pt x="18463" y="985697"/>
                </a:lnTo>
                <a:lnTo>
                  <a:pt x="16239" y="975915"/>
                </a:lnTo>
                <a:cubicBezTo>
                  <a:pt x="13541" y="957312"/>
                  <a:pt x="12597" y="940330"/>
                  <a:pt x="12862" y="924477"/>
                </a:cubicBezTo>
                <a:lnTo>
                  <a:pt x="23640" y="845857"/>
                </a:lnTo>
                <a:lnTo>
                  <a:pt x="30907" y="688163"/>
                </a:lnTo>
                <a:lnTo>
                  <a:pt x="31375" y="662715"/>
                </a:lnTo>
                <a:lnTo>
                  <a:pt x="30143" y="655230"/>
                </a:lnTo>
                <a:cubicBezTo>
                  <a:pt x="20345" y="615334"/>
                  <a:pt x="17924" y="569960"/>
                  <a:pt x="19185" y="520814"/>
                </a:cubicBezTo>
                <a:lnTo>
                  <a:pt x="26662" y="415314"/>
                </a:lnTo>
                <a:lnTo>
                  <a:pt x="25635" y="383217"/>
                </a:lnTo>
                <a:cubicBezTo>
                  <a:pt x="25461" y="243905"/>
                  <a:pt x="35455" y="113017"/>
                  <a:pt x="30143" y="22622"/>
                </a:cubicBezTo>
                <a:cubicBezTo>
                  <a:pt x="90096" y="13526"/>
                  <a:pt x="146841" y="12585"/>
                  <a:pt x="200495" y="15390"/>
                </a:cubicBezTo>
                <a:lnTo>
                  <a:pt x="324102" y="27794"/>
                </a:lnTo>
                <a:lnTo>
                  <a:pt x="329634" y="27979"/>
                </a:lnTo>
                <a:cubicBezTo>
                  <a:pt x="398332" y="30204"/>
                  <a:pt x="468106" y="31425"/>
                  <a:pt x="551798" y="27886"/>
                </a:cubicBezTo>
                <a:lnTo>
                  <a:pt x="592464" y="25476"/>
                </a:lnTo>
                <a:lnTo>
                  <a:pt x="603122" y="22622"/>
                </a:lnTo>
                <a:cubicBezTo>
                  <a:pt x="639294" y="8191"/>
                  <a:pt x="679641" y="1916"/>
                  <a:pt x="723201" y="386"/>
                </a:cubicBezTo>
                <a:close/>
              </a:path>
            </a:pathLst>
          </a:custGeom>
        </p:spPr>
      </p:pic>
      <p:sp>
        <p:nvSpPr>
          <p:cNvPr id="4" name="Rectangle 1">
            <a:extLst>
              <a:ext uri="{FF2B5EF4-FFF2-40B4-BE49-F238E27FC236}">
                <a16:creationId xmlns:a16="http://schemas.microsoft.com/office/drawing/2014/main" id="{B0F3B7BE-A20D-6B54-5573-07830CF5050B}"/>
              </a:ext>
            </a:extLst>
          </p:cNvPr>
          <p:cNvSpPr>
            <a:spLocks noGrp="1" noChangeArrowheads="1"/>
          </p:cNvSpPr>
          <p:nvPr>
            <p:ph idx="1"/>
          </p:nvPr>
        </p:nvSpPr>
        <p:spPr bwMode="auto">
          <a:xfrm>
            <a:off x="3097161" y="2002056"/>
            <a:ext cx="5617469" cy="4314382"/>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t" anchorCtr="0" compatLnSpc="1">
            <a:prstTxWarp prst="textNoShape">
              <a:avLst/>
            </a:prstTxWarp>
            <a:noAutofit/>
          </a:bodyPr>
          <a:lstStyle/>
          <a:p>
            <a:pPr marL="0" lvl="0" indent="0" defTabSz="914400" eaLnBrk="0" fontAlgn="base" hangingPunct="0">
              <a:lnSpc>
                <a:spcPct val="90000"/>
              </a:lnSpc>
              <a:spcBef>
                <a:spcPct val="0"/>
              </a:spcBef>
              <a:spcAft>
                <a:spcPts val="600"/>
              </a:spcAft>
              <a:buFontTx/>
              <a:buChar char="•"/>
            </a:pPr>
            <a:r>
              <a:rPr kumimoji="0" lang="en-US" altLang="en-US" sz="1800" b="1" i="0" u="none" strike="noStrike" cap="none" normalizeH="0" baseline="0" dirty="0">
                <a:ln>
                  <a:noFill/>
                </a:ln>
                <a:effectLst/>
                <a:latin typeface="Calibri" panose="020F0502020204030204" pitchFamily="34" charset="0"/>
                <a:cs typeface="Calibri" panose="020F0502020204030204" pitchFamily="34" charset="0"/>
              </a:rPr>
              <a:t>Top Colors</a:t>
            </a:r>
            <a:r>
              <a:rPr kumimoji="0" lang="en-US" altLang="en-US" sz="1800" b="0" i="0" u="none" strike="noStrike" cap="none" normalizeH="0" baseline="0" dirty="0">
                <a:ln>
                  <a:noFill/>
                </a:ln>
                <a:effectLst/>
                <a:latin typeface="Calibri" panose="020F0502020204030204" pitchFamily="34" charset="0"/>
                <a:cs typeface="Calibri" panose="020F0502020204030204" pitchFamily="34" charset="0"/>
              </a:rPr>
              <a:t>: Colors like </a:t>
            </a:r>
            <a:r>
              <a:rPr kumimoji="0" lang="en-US" altLang="en-US" sz="1800" b="1" i="0" u="none" strike="noStrike" cap="none" normalizeH="0" baseline="0" dirty="0">
                <a:ln>
                  <a:noFill/>
                </a:ln>
                <a:effectLst/>
                <a:latin typeface="Calibri" panose="020F0502020204030204" pitchFamily="34" charset="0"/>
                <a:cs typeface="Calibri" panose="020F0502020204030204" pitchFamily="34" charset="0"/>
              </a:rPr>
              <a:t>30</a:t>
            </a:r>
            <a:r>
              <a:rPr kumimoji="0" lang="en-US" altLang="en-US" sz="1800" b="0" i="0" u="none" strike="noStrike" cap="none" normalizeH="0" baseline="0" dirty="0">
                <a:ln>
                  <a:noFill/>
                </a:ln>
                <a:effectLst/>
                <a:latin typeface="Calibri" panose="020F0502020204030204" pitchFamily="34" charset="0"/>
                <a:cs typeface="Calibri" panose="020F0502020204030204" pitchFamily="34" charset="0"/>
              </a:rPr>
              <a:t>, </a:t>
            </a:r>
            <a:r>
              <a:rPr kumimoji="0" lang="en-US" altLang="en-US" sz="1800" b="1" i="0" u="none" strike="noStrike" cap="none" normalizeH="0" baseline="0" dirty="0">
                <a:ln>
                  <a:noFill/>
                </a:ln>
                <a:effectLst/>
                <a:latin typeface="Calibri" panose="020F0502020204030204" pitchFamily="34" charset="0"/>
                <a:cs typeface="Calibri" panose="020F0502020204030204" pitchFamily="34" charset="0"/>
              </a:rPr>
              <a:t>1</a:t>
            </a:r>
            <a:r>
              <a:rPr kumimoji="0" lang="en-US" altLang="en-US" sz="1800" b="0" i="0" u="none" strike="noStrike" cap="none" normalizeH="0" baseline="0" dirty="0">
                <a:ln>
                  <a:noFill/>
                </a:ln>
                <a:effectLst/>
                <a:latin typeface="Calibri" panose="020F0502020204030204" pitchFamily="34" charset="0"/>
                <a:cs typeface="Calibri" panose="020F0502020204030204" pitchFamily="34" charset="0"/>
              </a:rPr>
              <a:t>, and </a:t>
            </a:r>
            <a:r>
              <a:rPr kumimoji="0" lang="en-US" altLang="en-US" sz="1800" b="1" i="0" u="none" strike="noStrike" cap="none" normalizeH="0" baseline="0" dirty="0">
                <a:ln>
                  <a:noFill/>
                </a:ln>
                <a:effectLst/>
                <a:latin typeface="Calibri" panose="020F0502020204030204" pitchFamily="34" charset="0"/>
                <a:cs typeface="Calibri" panose="020F0502020204030204" pitchFamily="34" charset="0"/>
              </a:rPr>
              <a:t>27</a:t>
            </a:r>
            <a:r>
              <a:rPr kumimoji="0" lang="en-US" altLang="en-US" sz="1800" b="0" i="0" u="none" strike="noStrike" cap="none" normalizeH="0" baseline="0" dirty="0">
                <a:ln>
                  <a:noFill/>
                </a:ln>
                <a:effectLst/>
                <a:latin typeface="Calibri" panose="020F0502020204030204" pitchFamily="34" charset="0"/>
                <a:cs typeface="Calibri" panose="020F0502020204030204" pitchFamily="34" charset="0"/>
              </a:rPr>
              <a:t> dominate the market, contributing signif</a:t>
            </a:r>
            <a:r>
              <a:rPr lang="en-US" altLang="en-US" sz="1800" dirty="0">
                <a:latin typeface="Calibri" panose="020F0502020204030204" pitchFamily="34" charset="0"/>
                <a:cs typeface="Calibri" panose="020F0502020204030204" pitchFamily="34" charset="0"/>
              </a:rPr>
              <a:t>icantly to sales volume.</a:t>
            </a:r>
          </a:p>
          <a:p>
            <a:pPr marL="0" lvl="0" indent="0" defTabSz="914400" eaLnBrk="0" fontAlgn="base" hangingPunct="0">
              <a:lnSpc>
                <a:spcPct val="90000"/>
              </a:lnSpc>
              <a:spcBef>
                <a:spcPct val="0"/>
              </a:spcBef>
              <a:spcAft>
                <a:spcPts val="600"/>
              </a:spcAft>
              <a:buNone/>
            </a:pPr>
            <a:endParaRPr lang="en-US" altLang="en-US" sz="1800" dirty="0">
              <a:latin typeface="Calibri" panose="020F0502020204030204" pitchFamily="34" charset="0"/>
              <a:cs typeface="Calibri" panose="020F0502020204030204" pitchFamily="34" charset="0"/>
            </a:endParaRPr>
          </a:p>
          <a:p>
            <a:pPr marL="0" lvl="0" indent="0" defTabSz="914400" eaLnBrk="0" fontAlgn="base" hangingPunct="0">
              <a:lnSpc>
                <a:spcPct val="90000"/>
              </a:lnSpc>
              <a:spcBef>
                <a:spcPct val="0"/>
              </a:spcBef>
              <a:spcAft>
                <a:spcPts val="600"/>
              </a:spcAft>
              <a:buFontTx/>
              <a:buChar char="•"/>
            </a:pPr>
            <a:r>
              <a:rPr lang="en-US" altLang="en-US" sz="1800" b="1" dirty="0">
                <a:latin typeface="Calibri" panose="020F0502020204030204" pitchFamily="34" charset="0"/>
                <a:cs typeface="Calibri" panose="020F0502020204030204" pitchFamily="34" charset="0"/>
              </a:rPr>
              <a:t>Least Colors</a:t>
            </a:r>
            <a:r>
              <a:rPr lang="en-US" altLang="en-US" sz="1800" dirty="0">
                <a:latin typeface="Calibri" panose="020F0502020204030204" pitchFamily="34" charset="0"/>
                <a:cs typeface="Calibri" panose="020F0502020204030204" pitchFamily="34" charset="0"/>
              </a:rPr>
              <a:t>: Colors like </a:t>
            </a:r>
            <a:r>
              <a:rPr lang="en-US" altLang="en-US" sz="1800" b="1" dirty="0">
                <a:latin typeface="Calibri" panose="020F0502020204030204" pitchFamily="34" charset="0"/>
                <a:cs typeface="Calibri" panose="020F0502020204030204" pitchFamily="34" charset="0"/>
              </a:rPr>
              <a:t>1/39</a:t>
            </a:r>
            <a:r>
              <a:rPr lang="en-US" altLang="en-US" sz="1800" dirty="0">
                <a:latin typeface="Calibri" panose="020F0502020204030204" pitchFamily="34" charset="0"/>
                <a:cs typeface="Calibri" panose="020F0502020204030204" pitchFamily="34" charset="0"/>
              </a:rPr>
              <a:t>, </a:t>
            </a:r>
            <a:r>
              <a:rPr lang="en-US" altLang="en-US" sz="1800" b="1" dirty="0">
                <a:latin typeface="Calibri" panose="020F0502020204030204" pitchFamily="34" charset="0"/>
                <a:cs typeface="Calibri" panose="020F0502020204030204" pitchFamily="34" charset="0"/>
              </a:rPr>
              <a:t>Sangria</a:t>
            </a:r>
            <a:r>
              <a:rPr lang="en-US" altLang="en-US" sz="1800" dirty="0">
                <a:latin typeface="Calibri" panose="020F0502020204030204" pitchFamily="34" charset="0"/>
                <a:cs typeface="Calibri" panose="020F0502020204030204" pitchFamily="34" charset="0"/>
              </a:rPr>
              <a:t>, </a:t>
            </a:r>
            <a:r>
              <a:rPr lang="en-US" altLang="en-US" sz="1800" b="1" dirty="0">
                <a:latin typeface="Calibri" panose="020F0502020204030204" pitchFamily="34" charset="0"/>
                <a:cs typeface="Calibri" panose="020F0502020204030204" pitchFamily="34" charset="0"/>
              </a:rPr>
              <a:t>T-Blue</a:t>
            </a:r>
            <a:r>
              <a:rPr lang="en-US" altLang="en-US" sz="1800" dirty="0">
                <a:latin typeface="Calibri" panose="020F0502020204030204" pitchFamily="34" charset="0"/>
                <a:cs typeface="Calibri" panose="020F0502020204030204" pitchFamily="34" charset="0"/>
              </a:rPr>
              <a:t>, and </a:t>
            </a:r>
            <a:r>
              <a:rPr lang="en-US" altLang="en-US" sz="1800" b="1" dirty="0">
                <a:latin typeface="Calibri" panose="020F0502020204030204" pitchFamily="34" charset="0"/>
                <a:cs typeface="Calibri" panose="020F0502020204030204" pitchFamily="34" charset="0"/>
              </a:rPr>
              <a:t>1/BG</a:t>
            </a:r>
            <a:r>
              <a:rPr lang="en-US" altLang="en-US" sz="1800" dirty="0">
                <a:latin typeface="Calibri" panose="020F0502020204030204" pitchFamily="34" charset="0"/>
                <a:cs typeface="Calibri" panose="020F0502020204030204" pitchFamily="34" charset="0"/>
              </a:rPr>
              <a:t> are among </a:t>
            </a:r>
            <a:r>
              <a:rPr kumimoji="0" lang="en-US" altLang="en-US" sz="1800" b="0" i="0" u="none" strike="noStrike" cap="none" normalizeH="0" baseline="0" dirty="0">
                <a:ln>
                  <a:noFill/>
                </a:ln>
                <a:effectLst/>
                <a:latin typeface="Calibri" panose="020F0502020204030204" pitchFamily="34" charset="0"/>
                <a:cs typeface="Calibri" panose="020F0502020204030204" pitchFamily="34" charset="0"/>
              </a:rPr>
              <a:t>the least popular, each selling fewer than 8,000 cartons.</a:t>
            </a:r>
          </a:p>
          <a:p>
            <a:pPr marL="0" lvl="0" indent="0" defTabSz="914400" eaLnBrk="0" fontAlgn="base" hangingPunct="0">
              <a:lnSpc>
                <a:spcPct val="90000"/>
              </a:lnSpc>
              <a:spcBef>
                <a:spcPct val="0"/>
              </a:spcBef>
              <a:spcAft>
                <a:spcPts val="600"/>
              </a:spcAft>
              <a:buNone/>
            </a:pPr>
            <a:endParaRPr kumimoji="0" lang="en-US" altLang="en-US" sz="1800" b="0" i="0" u="none" strike="noStrike" cap="none" normalizeH="0" baseline="0" dirty="0">
              <a:ln>
                <a:noFill/>
              </a:ln>
              <a:effectLst/>
              <a:latin typeface="Calibri" panose="020F0502020204030204" pitchFamily="34" charset="0"/>
              <a:cs typeface="Calibri" panose="020F0502020204030204" pitchFamily="34" charset="0"/>
            </a:endParaRPr>
          </a:p>
          <a:p>
            <a:pPr marL="0" marR="0" lvl="0" indent="0" defTabSz="914400" rtl="0" eaLnBrk="0" fontAlgn="base" latinLnBrk="0" hangingPunct="0">
              <a:lnSpc>
                <a:spcPct val="90000"/>
              </a:lnSpc>
              <a:spcBef>
                <a:spcPct val="0"/>
              </a:spcBef>
              <a:spcAft>
                <a:spcPts val="600"/>
              </a:spcAft>
              <a:buClrTx/>
              <a:buSzTx/>
              <a:buFontTx/>
              <a:buChar char="•"/>
              <a:tabLst/>
            </a:pPr>
            <a:r>
              <a:rPr kumimoji="0" lang="en-US" altLang="en-US" sz="1800" b="1" i="0" u="none" strike="noStrike" cap="none" normalizeH="0" baseline="0" dirty="0">
                <a:ln>
                  <a:noFill/>
                </a:ln>
                <a:effectLst/>
                <a:latin typeface="Calibri" panose="020F0502020204030204" pitchFamily="34" charset="0"/>
                <a:cs typeface="Calibri" panose="020F0502020204030204" pitchFamily="34" charset="0"/>
              </a:rPr>
              <a:t>Total Colors</a:t>
            </a:r>
            <a:r>
              <a:rPr kumimoji="0" lang="en-US" altLang="en-US" sz="1800" b="0" i="0" u="none" strike="noStrike" cap="none" normalizeH="0" baseline="0" dirty="0">
                <a:ln>
                  <a:noFill/>
                </a:ln>
                <a:effectLst/>
                <a:latin typeface="Calibri" panose="020F0502020204030204" pitchFamily="34" charset="0"/>
                <a:cs typeface="Calibri" panose="020F0502020204030204" pitchFamily="34" charset="0"/>
              </a:rPr>
              <a:t>: Across the product range, there are a total of </a:t>
            </a:r>
            <a:r>
              <a:rPr kumimoji="0" lang="en-US" altLang="en-US" sz="1800" b="1" i="0" u="none" strike="noStrike" cap="none" normalizeH="0" baseline="0" dirty="0">
                <a:ln>
                  <a:noFill/>
                </a:ln>
                <a:effectLst/>
                <a:latin typeface="Calibri" panose="020F0502020204030204" pitchFamily="34" charset="0"/>
                <a:cs typeface="Calibri" panose="020F0502020204030204" pitchFamily="34" charset="0"/>
              </a:rPr>
              <a:t>53 distinct color variations</a:t>
            </a:r>
            <a:r>
              <a:rPr kumimoji="0" lang="en-US" altLang="en-US" sz="1800" b="0" i="0" u="none" strike="noStrike" cap="none" normalizeH="0" baseline="0" dirty="0">
                <a:ln>
                  <a:noFill/>
                </a:ln>
                <a:effectLst/>
                <a:latin typeface="Calibri" panose="020F0502020204030204" pitchFamily="34" charset="0"/>
                <a:cs typeface="Calibri" panose="020F0502020204030204" pitchFamily="34" charset="0"/>
              </a:rPr>
              <a:t> available.</a:t>
            </a:r>
          </a:p>
          <a:p>
            <a:pPr marL="0" marR="0" lvl="0" indent="0" defTabSz="914400" rtl="0" eaLnBrk="0" fontAlgn="base" latinLnBrk="0" hangingPunct="0">
              <a:lnSpc>
                <a:spcPct val="90000"/>
              </a:lnSpc>
              <a:spcBef>
                <a:spcPct val="0"/>
              </a:spcBef>
              <a:spcAft>
                <a:spcPts val="600"/>
              </a:spcAft>
              <a:buClrTx/>
              <a:buSzTx/>
              <a:buNone/>
              <a:tabLst/>
            </a:pPr>
            <a:endParaRPr kumimoji="0" lang="en-US" altLang="en-US" sz="1800" b="0" i="0" u="none" strike="noStrike" cap="none" normalizeH="0" baseline="0" dirty="0">
              <a:ln>
                <a:noFill/>
              </a:ln>
              <a:effectLst/>
              <a:latin typeface="Calibri" panose="020F0502020204030204" pitchFamily="34" charset="0"/>
              <a:cs typeface="Calibri" panose="020F0502020204030204" pitchFamily="34" charset="0"/>
            </a:endParaRPr>
          </a:p>
          <a:p>
            <a:pPr marL="0" marR="0" lvl="0" indent="0" defTabSz="914400" rtl="0" eaLnBrk="0" fontAlgn="base" latinLnBrk="0" hangingPunct="0">
              <a:lnSpc>
                <a:spcPct val="90000"/>
              </a:lnSpc>
              <a:spcBef>
                <a:spcPct val="0"/>
              </a:spcBef>
              <a:spcAft>
                <a:spcPts val="600"/>
              </a:spcAft>
              <a:buClrTx/>
              <a:buSzTx/>
              <a:buFontTx/>
              <a:buChar char="•"/>
              <a:tabLst/>
            </a:pPr>
            <a:r>
              <a:rPr kumimoji="0" lang="en-US" altLang="en-US" sz="1800" b="1" i="0" u="none" strike="noStrike" cap="none" normalizeH="0" baseline="0" dirty="0">
                <a:ln>
                  <a:noFill/>
                </a:ln>
                <a:effectLst/>
                <a:latin typeface="Calibri" panose="020F0502020204030204" pitchFamily="34" charset="0"/>
                <a:cs typeface="Calibri" panose="020F0502020204030204" pitchFamily="34" charset="0"/>
              </a:rPr>
              <a:t>Product with Most Colors</a:t>
            </a:r>
            <a:r>
              <a:rPr kumimoji="0" lang="en-US" altLang="en-US" sz="1800" b="0" i="0" u="none" strike="noStrike" cap="none" normalizeH="0" baseline="0" dirty="0">
                <a:ln>
                  <a:noFill/>
                </a:ln>
                <a:effectLst/>
                <a:latin typeface="Calibri" panose="020F0502020204030204" pitchFamily="34" charset="0"/>
                <a:cs typeface="Calibri" panose="020F0502020204030204" pitchFamily="34" charset="0"/>
              </a:rPr>
              <a:t>: </a:t>
            </a:r>
            <a:r>
              <a:rPr kumimoji="0" lang="en-US" altLang="en-US" sz="1800" b="1" i="0" u="none" strike="noStrike" cap="none" normalizeH="0" baseline="0" dirty="0">
                <a:ln>
                  <a:noFill/>
                </a:ln>
                <a:effectLst/>
                <a:latin typeface="Calibri" panose="020F0502020204030204" pitchFamily="34" charset="0"/>
                <a:cs typeface="Calibri" panose="020F0502020204030204" pitchFamily="34" charset="0"/>
              </a:rPr>
              <a:t>Pop Braid</a:t>
            </a:r>
            <a:r>
              <a:rPr kumimoji="0" lang="en-US" altLang="en-US" sz="1800" b="0" i="0" u="none" strike="noStrike" cap="none" normalizeH="0" baseline="0" dirty="0">
                <a:ln>
                  <a:noFill/>
                </a:ln>
                <a:effectLst/>
                <a:latin typeface="Calibri" panose="020F0502020204030204" pitchFamily="34" charset="0"/>
                <a:cs typeface="Calibri" panose="020F0502020204030204" pitchFamily="34" charset="0"/>
              </a:rPr>
              <a:t> and </a:t>
            </a:r>
            <a:r>
              <a:rPr kumimoji="0" lang="en-US" altLang="en-US" sz="1800" b="1" i="0" u="none" strike="noStrike" cap="none" normalizeH="0" baseline="0" dirty="0">
                <a:ln>
                  <a:noFill/>
                </a:ln>
                <a:effectLst/>
                <a:latin typeface="Calibri" panose="020F0502020204030204" pitchFamily="34" charset="0"/>
                <a:cs typeface="Calibri" panose="020F0502020204030204" pitchFamily="34" charset="0"/>
              </a:rPr>
              <a:t>Wow Braid</a:t>
            </a:r>
            <a:r>
              <a:rPr kumimoji="0" lang="en-US" altLang="en-US" sz="1800" b="0" i="0" u="none" strike="noStrike" cap="none" normalizeH="0" baseline="0" dirty="0">
                <a:ln>
                  <a:noFill/>
                </a:ln>
                <a:effectLst/>
                <a:latin typeface="Calibri" panose="020F0502020204030204" pitchFamily="34" charset="0"/>
                <a:cs typeface="Calibri" panose="020F0502020204030204" pitchFamily="34" charset="0"/>
              </a:rPr>
              <a:t> offer the highest number of color variants, with </a:t>
            </a:r>
            <a:r>
              <a:rPr kumimoji="0" lang="en-US" altLang="en-US" sz="1800" b="1" i="0" u="none" strike="noStrike" cap="none" normalizeH="0" baseline="0" dirty="0">
                <a:ln>
                  <a:noFill/>
                </a:ln>
                <a:effectLst/>
                <a:latin typeface="Calibri" panose="020F0502020204030204" pitchFamily="34" charset="0"/>
                <a:cs typeface="Calibri" panose="020F0502020204030204" pitchFamily="34" charset="0"/>
              </a:rPr>
              <a:t>42</a:t>
            </a:r>
            <a:r>
              <a:rPr kumimoji="0" lang="en-US" altLang="en-US" sz="1800" b="0" i="0" u="none" strike="noStrike" cap="none" normalizeH="0" baseline="0" dirty="0">
                <a:ln>
                  <a:noFill/>
                </a:ln>
                <a:effectLst/>
                <a:latin typeface="Calibri" panose="020F0502020204030204" pitchFamily="34" charset="0"/>
                <a:cs typeface="Calibri" panose="020F0502020204030204" pitchFamily="34" charset="0"/>
              </a:rPr>
              <a:t> and </a:t>
            </a:r>
            <a:r>
              <a:rPr kumimoji="0" lang="en-US" altLang="en-US" sz="1800" b="1" i="0" u="none" strike="noStrike" cap="none" normalizeH="0" baseline="0" dirty="0">
                <a:ln>
                  <a:noFill/>
                </a:ln>
                <a:effectLst/>
                <a:latin typeface="Calibri" panose="020F0502020204030204" pitchFamily="34" charset="0"/>
                <a:cs typeface="Calibri" panose="020F0502020204030204" pitchFamily="34" charset="0"/>
              </a:rPr>
              <a:t>32 colors</a:t>
            </a:r>
            <a:r>
              <a:rPr kumimoji="0" lang="en-US" altLang="en-US" sz="1800" b="0" i="0" u="none" strike="noStrike" cap="none" normalizeH="0" baseline="0" dirty="0">
                <a:ln>
                  <a:noFill/>
                </a:ln>
                <a:effectLst/>
                <a:latin typeface="Calibri" panose="020F0502020204030204" pitchFamily="34" charset="0"/>
                <a:cs typeface="Calibri" panose="020F0502020204030204" pitchFamily="34" charset="0"/>
              </a:rPr>
              <a:t> respectively, making them highly versatile products appealing to a broader audience. </a:t>
            </a:r>
          </a:p>
        </p:txBody>
      </p:sp>
      <p:sp>
        <p:nvSpPr>
          <p:cNvPr id="10" name="TextBox 9">
            <a:extLst>
              <a:ext uri="{FF2B5EF4-FFF2-40B4-BE49-F238E27FC236}">
                <a16:creationId xmlns:a16="http://schemas.microsoft.com/office/drawing/2014/main" id="{A75A2BDE-CABF-A937-99A3-9511266F0FE0}"/>
              </a:ext>
            </a:extLst>
          </p:cNvPr>
          <p:cNvSpPr txBox="1"/>
          <p:nvPr/>
        </p:nvSpPr>
        <p:spPr>
          <a:xfrm>
            <a:off x="6817722" y="6657945"/>
            <a:ext cx="2326278"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3" tooltip="https://lepotica.rs/tag/samponi-bez-sulfata">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4" tooltip="https://creativecommons.org/licenses/by-nd/3.0/">
                  <a:extLst>
                    <a:ext uri="{A12FA001-AC4F-418D-AE19-62706E023703}">
                      <ahyp:hlinkClr xmlns:ahyp="http://schemas.microsoft.com/office/drawing/2018/hyperlinkcolor" val="tx"/>
                    </a:ext>
                  </a:extLst>
                </a:hlinkClick>
              </a:rPr>
              <a:t>CC BY-ND</a:t>
            </a:r>
            <a:endParaRPr lang="en-US" sz="700">
              <a:solidFill>
                <a:srgbClr val="FFFFFF"/>
              </a:solidFill>
            </a:endParaRPr>
          </a:p>
        </p:txBody>
      </p:sp>
    </p:spTree>
    <p:extLst>
      <p:ext uri="{BB962C8B-B14F-4D97-AF65-F5344CB8AC3E}">
        <p14:creationId xmlns:p14="http://schemas.microsoft.com/office/powerpoint/2010/main" val="39149584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Slide Background">
            <a:extLst>
              <a:ext uri="{FF2B5EF4-FFF2-40B4-BE49-F238E27FC236}">
                <a16:creationId xmlns:a16="http://schemas.microsoft.com/office/drawing/2014/main" id="{B210AC1D-4063-4C6E-9528-FA9C4C0C18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9" name="Rectangle 28">
            <a:extLst>
              <a:ext uri="{FF2B5EF4-FFF2-40B4-BE49-F238E27FC236}">
                <a16:creationId xmlns:a16="http://schemas.microsoft.com/office/drawing/2014/main" id="{02F8C595-E68C-4306-AED8-DC7826A0A5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562310" cy="6858000"/>
          </a:xfrm>
          <a:prstGeom prst="rect">
            <a:avLst/>
          </a:prstGeom>
          <a:ln>
            <a:noFill/>
          </a:ln>
          <a:effectLst>
            <a:outerShdw blurRad="889000" dist="406400" dir="21540000" sx="90000" sy="90000" algn="t"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A4DAC65-4A65-10FA-1297-6629DAB9F0EC}"/>
              </a:ext>
            </a:extLst>
          </p:cNvPr>
          <p:cNvSpPr>
            <a:spLocks noGrp="1"/>
          </p:cNvSpPr>
          <p:nvPr>
            <p:ph type="title"/>
          </p:nvPr>
        </p:nvSpPr>
        <p:spPr>
          <a:xfrm>
            <a:off x="3362632" y="221226"/>
            <a:ext cx="4857308" cy="1092893"/>
          </a:xfrm>
        </p:spPr>
        <p:txBody>
          <a:bodyPr vert="horz" lIns="91440" tIns="45720" rIns="91440" bIns="45720" rtlCol="0" anchor="ctr">
            <a:normAutofit/>
          </a:bodyPr>
          <a:lstStyle/>
          <a:p>
            <a:pPr defTabSz="914400">
              <a:lnSpc>
                <a:spcPct val="90000"/>
              </a:lnSpc>
            </a:pPr>
            <a:r>
              <a:rPr lang="en-US" sz="3600" dirty="0">
                <a:ln w="0"/>
                <a:effectLst>
                  <a:outerShdw blurRad="38100" dist="19050" dir="2700000" algn="tl" rotWithShape="0">
                    <a:schemeClr val="dk1">
                      <a:alpha val="40000"/>
                    </a:schemeClr>
                  </a:outerShdw>
                </a:effectLst>
              </a:rPr>
              <a:t>Analysis &amp; Insights</a:t>
            </a:r>
            <a:endParaRPr lang="en-US" sz="3600" dirty="0"/>
          </a:p>
        </p:txBody>
      </p:sp>
      <p:pic>
        <p:nvPicPr>
          <p:cNvPr id="14" name="Content Placeholder 13" descr="A drawing of a light bulb with yellow crumpled paper as its light">
            <a:extLst>
              <a:ext uri="{FF2B5EF4-FFF2-40B4-BE49-F238E27FC236}">
                <a16:creationId xmlns:a16="http://schemas.microsoft.com/office/drawing/2014/main" id="{A718D727-43FC-0590-A4A9-4E84A380589D}"/>
              </a:ext>
            </a:extLst>
          </p:cNvPr>
          <p:cNvPicPr>
            <a:picLocks noGrp="1" noChangeAspect="1"/>
          </p:cNvPicPr>
          <p:nvPr>
            <p:ph idx="1"/>
          </p:nvPr>
        </p:nvPicPr>
        <p:blipFill>
          <a:blip r:embed="rId2"/>
          <a:srcRect l="18949" r="36551" b="-2"/>
          <a:stretch/>
        </p:blipFill>
        <p:spPr>
          <a:xfrm>
            <a:off x="20" y="85920"/>
            <a:ext cx="3117384" cy="4763729"/>
          </a:xfrm>
          <a:prstGeom prst="rect">
            <a:avLst/>
          </a:prstGeom>
        </p:spPr>
      </p:pic>
      <p:sp>
        <p:nvSpPr>
          <p:cNvPr id="4" name="Text Placeholder 3">
            <a:extLst>
              <a:ext uri="{FF2B5EF4-FFF2-40B4-BE49-F238E27FC236}">
                <a16:creationId xmlns:a16="http://schemas.microsoft.com/office/drawing/2014/main" id="{2BC4E8EA-6F55-DD21-D24E-04F3C87785E7}"/>
              </a:ext>
            </a:extLst>
          </p:cNvPr>
          <p:cNvSpPr>
            <a:spLocks noGrp="1"/>
          </p:cNvSpPr>
          <p:nvPr>
            <p:ph type="body" sz="half" idx="2"/>
          </p:nvPr>
        </p:nvSpPr>
        <p:spPr>
          <a:xfrm>
            <a:off x="3117405" y="1209369"/>
            <a:ext cx="5102536" cy="5030712"/>
          </a:xfrm>
        </p:spPr>
        <p:txBody>
          <a:bodyPr vert="horz" lIns="91440" tIns="45720" rIns="91440" bIns="45720" rtlCol="0" anchor="ctr">
            <a:normAutofit/>
          </a:bodyPr>
          <a:lstStyle/>
          <a:p>
            <a:pPr defTabSz="914400">
              <a:lnSpc>
                <a:spcPct val="90000"/>
              </a:lnSpc>
            </a:pPr>
            <a:r>
              <a:rPr lang="en-US" sz="1700" dirty="0"/>
              <a:t>Total Cartons Sold: 2 million cartons were sold between January and June 2024.</a:t>
            </a:r>
          </a:p>
          <a:p>
            <a:pPr defTabSz="914400">
              <a:lnSpc>
                <a:spcPct val="90000"/>
              </a:lnSpc>
            </a:pPr>
            <a:br>
              <a:rPr lang="en-US" sz="1700" dirty="0"/>
            </a:br>
            <a:r>
              <a:rPr lang="en-US" sz="1700" dirty="0"/>
              <a:t> Total Sales: The sales value reached $6 billion, indicating a high revenue per unit sold, potentially reflecting a premium pricing strategy for certain products.</a:t>
            </a:r>
            <a:br>
              <a:rPr lang="en-US" sz="1700" dirty="0"/>
            </a:br>
            <a:endParaRPr lang="en-US" sz="1700" dirty="0"/>
          </a:p>
          <a:p>
            <a:pPr defTabSz="914400">
              <a:lnSpc>
                <a:spcPct val="90000"/>
              </a:lnSpc>
            </a:pPr>
            <a:endParaRPr lang="en-US" sz="1700" dirty="0"/>
          </a:p>
          <a:p>
            <a:pPr indent="-228600" defTabSz="914400">
              <a:lnSpc>
                <a:spcPct val="90000"/>
              </a:lnSpc>
              <a:buFont typeface="Arial" panose="020B0604020202020204" pitchFamily="34" charset="0"/>
              <a:buChar char="•"/>
            </a:pPr>
            <a:r>
              <a:rPr lang="en-US" sz="1700" dirty="0"/>
              <a:t>Monthly Sales Distribution:</a:t>
            </a:r>
            <a:br>
              <a:rPr lang="en-US" sz="1700" dirty="0"/>
            </a:br>
            <a:r>
              <a:rPr lang="en-US" sz="1700" dirty="0"/>
              <a:t>- June saw the highest sales, with 556,000 cartons sold (34.31% of the total). This spike in sales likely coincides with the Salah festival, indicating that cultural or seasonal events significantly boost sales.</a:t>
            </a:r>
            <a:br>
              <a:rPr lang="en-US" sz="1700" dirty="0"/>
            </a:br>
            <a:r>
              <a:rPr lang="en-US" sz="1700" dirty="0"/>
              <a:t>- May followed with 469,000 cartons sold (28.97%), which could suggest early purchasing ahead of the June festivities.</a:t>
            </a:r>
            <a:br>
              <a:rPr lang="en-US" sz="1700" dirty="0"/>
            </a:br>
            <a:r>
              <a:rPr lang="en-US" sz="1700" dirty="0"/>
              <a:t>- January with 216,000 cartons sold (13.34%) to the overall sales, suggesting restocking after Christmas sales.</a:t>
            </a:r>
          </a:p>
        </p:txBody>
      </p:sp>
    </p:spTree>
    <p:extLst>
      <p:ext uri="{BB962C8B-B14F-4D97-AF65-F5344CB8AC3E}">
        <p14:creationId xmlns:p14="http://schemas.microsoft.com/office/powerpoint/2010/main" val="40947792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6"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56521" y="1"/>
            <a:ext cx="851299"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p:cNvSpPr>
            <a:spLocks noGrp="1"/>
          </p:cNvSpPr>
          <p:nvPr>
            <p:ph type="title"/>
          </p:nvPr>
        </p:nvSpPr>
        <p:spPr>
          <a:xfrm>
            <a:off x="628650" y="365125"/>
            <a:ext cx="7886700" cy="1325563"/>
          </a:xfrm>
        </p:spPr>
        <p:txBody>
          <a:bodyPr vert="horz" lIns="91440" tIns="45720" rIns="91440" bIns="45720" rtlCol="0" anchor="ctr">
            <a:normAutofit/>
          </a:bodyPr>
          <a:lstStyle/>
          <a:p>
            <a:pPr algn="l" defTabSz="914400">
              <a:lnSpc>
                <a:spcPct val="90000"/>
              </a:lnSpc>
            </a:pPr>
            <a:r>
              <a:rPr lang="en-US" kern="1200">
                <a:solidFill>
                  <a:schemeClr val="tx1"/>
                </a:solidFill>
                <a:latin typeface="+mj-lt"/>
                <a:ea typeface="+mj-ea"/>
                <a:cs typeface="+mj-cs"/>
              </a:rPr>
              <a:t>INSIGHTS</a:t>
            </a:r>
          </a:p>
        </p:txBody>
      </p:sp>
      <p:sp>
        <p:nvSpPr>
          <p:cNvPr id="13" name="Arc 12">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93647" y="2693652"/>
            <a:ext cx="4083433" cy="3062575"/>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p:cNvSpPr txBox="1"/>
          <p:nvPr/>
        </p:nvSpPr>
        <p:spPr>
          <a:xfrm>
            <a:off x="628650" y="1591879"/>
            <a:ext cx="7886700" cy="4585084"/>
          </a:xfrm>
          <a:prstGeom prst="rect">
            <a:avLst/>
          </a:prstGeom>
        </p:spPr>
        <p:txBody>
          <a:bodyPr vert="horz" lIns="91440" tIns="45720" rIns="91440" bIns="45720" rtlCol="0">
            <a:normAutofit/>
          </a:bodyPr>
          <a:lstStyle/>
          <a:p>
            <a:pPr defTabSz="914400">
              <a:lnSpc>
                <a:spcPct val="90000"/>
              </a:lnSpc>
              <a:spcAft>
                <a:spcPts val="600"/>
              </a:spcAft>
              <a:defRPr sz="1800"/>
            </a:pPr>
            <a:br>
              <a:rPr lang="en-US" sz="1700" dirty="0"/>
            </a:br>
            <a:r>
              <a:rPr lang="en-US" sz="1700" dirty="0"/>
              <a:t>Dominance of Specific Products:</a:t>
            </a:r>
            <a:br>
              <a:rPr lang="en-US" sz="1700" dirty="0"/>
            </a:br>
            <a:r>
              <a:rPr lang="en-US" sz="1700" dirty="0"/>
              <a:t>- Pop Braid and Wow Braid are the standout products, leading in both sales revenue and volume of cartons sold. Their success is likely driven by a broad range of color options and strong market demand. These products should be central to marketing and sales strategies, especially during peak seasons.</a:t>
            </a:r>
            <a:br>
              <a:rPr lang="en-US" sz="1700" dirty="0"/>
            </a:br>
            <a:br>
              <a:rPr lang="en-US" sz="1700" dirty="0"/>
            </a:br>
            <a:r>
              <a:rPr lang="en-US" sz="1700" dirty="0"/>
              <a:t>Importance of Color Variants:</a:t>
            </a:r>
            <a:br>
              <a:rPr lang="en-US" sz="1700" dirty="0"/>
            </a:br>
            <a:r>
              <a:rPr lang="en-US" sz="1700" dirty="0"/>
              <a:t>- Products with a wider range of color variants tend to perform better in the market. Color 1, 30, and 27 are particularly popular across multiple products, contributing significantly to sales volume. This suggests that color availability is a critical factor in customer purchasing decisions.</a:t>
            </a:r>
            <a:br>
              <a:rPr lang="en-US" sz="1700" dirty="0"/>
            </a:br>
            <a:br>
              <a:rPr lang="en-US" sz="1700" dirty="0"/>
            </a:br>
            <a:r>
              <a:rPr lang="en-US" sz="1700" dirty="0"/>
              <a:t>Sales Trends by Month:</a:t>
            </a:r>
            <a:br>
              <a:rPr lang="en-US" sz="1700" dirty="0"/>
            </a:br>
            <a:r>
              <a:rPr lang="en-US" sz="1700" dirty="0"/>
              <a:t>- Sales are not evenly distributed throughout the months. The data shows a peak in sales during certain months, such as June, which suggests that these periods are critical for maximizing revenue. Understanding these trends can help in planning production, inventory, and marketing efforts more effectively.</a:t>
            </a:r>
          </a:p>
        </p:txBody>
      </p:sp>
    </p:spTree>
    <p:extLst>
      <p:ext uri="{BB962C8B-B14F-4D97-AF65-F5344CB8AC3E}">
        <p14:creationId xmlns:p14="http://schemas.microsoft.com/office/powerpoint/2010/main" val="1268713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2BAE8C-C74E-BED7-9402-65561699AAD6}"/>
              </a:ext>
            </a:extLst>
          </p:cNvPr>
          <p:cNvSpPr>
            <a:spLocks noGrp="1"/>
          </p:cNvSpPr>
          <p:nvPr>
            <p:ph type="title"/>
          </p:nvPr>
        </p:nvSpPr>
        <p:spPr>
          <a:xfrm>
            <a:off x="361954" y="2094273"/>
            <a:ext cx="2278008" cy="2669456"/>
          </a:xfrm>
        </p:spPr>
        <p:txBody>
          <a:bodyPr anchor="ctr">
            <a:normAutofit/>
          </a:bodyPr>
          <a:lstStyle/>
          <a:p>
            <a:r>
              <a:rPr lang="en-US" sz="3100" dirty="0"/>
              <a:t>Insights: Product Performance</a:t>
            </a:r>
          </a:p>
        </p:txBody>
      </p:sp>
      <p:pic>
        <p:nvPicPr>
          <p:cNvPr id="6" name="Picture 5" descr="A city skyline with a blue circle&#10;&#10;Description automatically generated with medium confidence">
            <a:extLst>
              <a:ext uri="{FF2B5EF4-FFF2-40B4-BE49-F238E27FC236}">
                <a16:creationId xmlns:a16="http://schemas.microsoft.com/office/drawing/2014/main" id="{2A66757F-450B-C19F-39F5-67084D5AE020}"/>
              </a:ext>
            </a:extLst>
          </p:cNvPr>
          <p:cNvPicPr>
            <a:picLocks noChangeAspect="1"/>
          </p:cNvPicPr>
          <p:nvPr/>
        </p:nvPicPr>
        <p:blipFill>
          <a:blip r:embed="rId2"/>
          <a:srcRect t="43606" b="15815"/>
          <a:stretch/>
        </p:blipFill>
        <p:spPr>
          <a:xfrm>
            <a:off x="20" y="10"/>
            <a:ext cx="9143980" cy="1961525"/>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p:spPr>
      </p:pic>
      <p:sp>
        <p:nvSpPr>
          <p:cNvPr id="3" name="Content Placeholder 2">
            <a:extLst>
              <a:ext uri="{FF2B5EF4-FFF2-40B4-BE49-F238E27FC236}">
                <a16:creationId xmlns:a16="http://schemas.microsoft.com/office/drawing/2014/main" id="{9A151AFA-6FC9-46C0-F98A-1DCA1ACE0D62}"/>
              </a:ext>
            </a:extLst>
          </p:cNvPr>
          <p:cNvSpPr>
            <a:spLocks noGrp="1"/>
          </p:cNvSpPr>
          <p:nvPr>
            <p:ph idx="1"/>
          </p:nvPr>
        </p:nvSpPr>
        <p:spPr>
          <a:xfrm>
            <a:off x="3167986" y="2094272"/>
            <a:ext cx="5614060" cy="4111266"/>
          </a:xfrm>
        </p:spPr>
        <p:txBody>
          <a:bodyPr anchor="ctr">
            <a:normAutofit/>
          </a:bodyPr>
          <a:lstStyle/>
          <a:p>
            <a:pPr marL="0" indent="0">
              <a:lnSpc>
                <a:spcPct val="90000"/>
              </a:lnSpc>
              <a:buNone/>
            </a:pPr>
            <a:r>
              <a:rPr lang="en-US" sz="1800" dirty="0"/>
              <a:t>Product Performance:</a:t>
            </a:r>
            <a:br>
              <a:rPr lang="en-US" sz="1800" dirty="0"/>
            </a:br>
            <a:r>
              <a:rPr lang="en-US" sz="1800" dirty="0"/>
              <a:t>The best-selling products are likely driving the majority of the revenue. Focused marketing and inventory strategies on these products could yield higher returns. However, attention should also be given to the least-selling products to understand why they underperformed—this could involve reassessing pricing, marketing strategies, or even product design.</a:t>
            </a:r>
            <a:br>
              <a:rPr lang="en-US" sz="1800" dirty="0"/>
            </a:br>
            <a:br>
              <a:rPr lang="en-US" sz="1800" dirty="0"/>
            </a:br>
            <a:r>
              <a:rPr lang="en-US" sz="1800" dirty="0"/>
              <a:t>Product Variants:</a:t>
            </a:r>
            <a:br>
              <a:rPr lang="en-US" sz="1800" dirty="0"/>
            </a:br>
            <a:r>
              <a:rPr lang="en-US" sz="1800" dirty="0"/>
              <a:t>Variants like Pre-Stretched Braid and Locs may need targeted promotions or might be more successful in different markets or seasons. Understanding the specific demographics or regions where these products might perform better could help in repositioning them.</a:t>
            </a:r>
          </a:p>
        </p:txBody>
      </p:sp>
    </p:spTree>
    <p:extLst>
      <p:ext uri="{BB962C8B-B14F-4D97-AF65-F5344CB8AC3E}">
        <p14:creationId xmlns:p14="http://schemas.microsoft.com/office/powerpoint/2010/main" val="5723669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28650" y="365125"/>
            <a:ext cx="7886700" cy="1325563"/>
          </a:xfrm>
        </p:spPr>
        <p:txBody>
          <a:bodyPr vert="horz" lIns="91440" tIns="45720" rIns="91440" bIns="45720" rtlCol="0" anchor="ctr">
            <a:normAutofit/>
          </a:bodyPr>
          <a:lstStyle/>
          <a:p>
            <a:pPr algn="l" defTabSz="914400">
              <a:lnSpc>
                <a:spcPct val="90000"/>
              </a:lnSpc>
            </a:pPr>
            <a:r>
              <a:rPr lang="en-US" sz="4700" kern="1200">
                <a:solidFill>
                  <a:schemeClr val="tx1"/>
                </a:solidFill>
                <a:latin typeface="+mj-lt"/>
                <a:ea typeface="+mj-ea"/>
                <a:cs typeface="+mj-cs"/>
              </a:rPr>
              <a:t>Recommendations</a:t>
            </a:r>
          </a:p>
        </p:txBody>
      </p:sp>
      <p:sp>
        <p:nvSpPr>
          <p:cNvPr id="11"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1777" y="1677373"/>
            <a:ext cx="8140446" cy="18288"/>
          </a:xfrm>
          <a:custGeom>
            <a:avLst/>
            <a:gdLst>
              <a:gd name="connsiteX0" fmla="*/ 0 w 8140446"/>
              <a:gd name="connsiteY0" fmla="*/ 0 h 18288"/>
              <a:gd name="connsiteX1" fmla="*/ 434157 w 8140446"/>
              <a:gd name="connsiteY1" fmla="*/ 0 h 18288"/>
              <a:gd name="connsiteX2" fmla="*/ 1193932 w 8140446"/>
              <a:gd name="connsiteY2" fmla="*/ 0 h 18288"/>
              <a:gd name="connsiteX3" fmla="*/ 1628089 w 8140446"/>
              <a:gd name="connsiteY3" fmla="*/ 0 h 18288"/>
              <a:gd name="connsiteX4" fmla="*/ 2225055 w 8140446"/>
              <a:gd name="connsiteY4" fmla="*/ 0 h 18288"/>
              <a:gd name="connsiteX5" fmla="*/ 3066235 w 8140446"/>
              <a:gd name="connsiteY5" fmla="*/ 0 h 18288"/>
              <a:gd name="connsiteX6" fmla="*/ 3744605 w 8140446"/>
              <a:gd name="connsiteY6" fmla="*/ 0 h 18288"/>
              <a:gd name="connsiteX7" fmla="*/ 4504380 w 8140446"/>
              <a:gd name="connsiteY7" fmla="*/ 0 h 18288"/>
              <a:gd name="connsiteX8" fmla="*/ 5101346 w 8140446"/>
              <a:gd name="connsiteY8" fmla="*/ 0 h 18288"/>
              <a:gd name="connsiteX9" fmla="*/ 5779717 w 8140446"/>
              <a:gd name="connsiteY9" fmla="*/ 0 h 18288"/>
              <a:gd name="connsiteX10" fmla="*/ 6620896 w 8140446"/>
              <a:gd name="connsiteY10" fmla="*/ 0 h 18288"/>
              <a:gd name="connsiteX11" fmla="*/ 7136458 w 8140446"/>
              <a:gd name="connsiteY11" fmla="*/ 0 h 18288"/>
              <a:gd name="connsiteX12" fmla="*/ 8140446 w 8140446"/>
              <a:gd name="connsiteY12" fmla="*/ 0 h 18288"/>
              <a:gd name="connsiteX13" fmla="*/ 8140446 w 8140446"/>
              <a:gd name="connsiteY13" fmla="*/ 18288 h 18288"/>
              <a:gd name="connsiteX14" fmla="*/ 7543480 w 8140446"/>
              <a:gd name="connsiteY14" fmla="*/ 18288 h 18288"/>
              <a:gd name="connsiteX15" fmla="*/ 7109323 w 8140446"/>
              <a:gd name="connsiteY15" fmla="*/ 18288 h 18288"/>
              <a:gd name="connsiteX16" fmla="*/ 6430952 w 8140446"/>
              <a:gd name="connsiteY16" fmla="*/ 18288 h 18288"/>
              <a:gd name="connsiteX17" fmla="*/ 5915391 w 8140446"/>
              <a:gd name="connsiteY17" fmla="*/ 18288 h 18288"/>
              <a:gd name="connsiteX18" fmla="*/ 5237020 w 8140446"/>
              <a:gd name="connsiteY18" fmla="*/ 18288 h 18288"/>
              <a:gd name="connsiteX19" fmla="*/ 4558650 w 8140446"/>
              <a:gd name="connsiteY19" fmla="*/ 18288 h 18288"/>
              <a:gd name="connsiteX20" fmla="*/ 3880279 w 8140446"/>
              <a:gd name="connsiteY20" fmla="*/ 18288 h 18288"/>
              <a:gd name="connsiteX21" fmla="*/ 3201909 w 8140446"/>
              <a:gd name="connsiteY21" fmla="*/ 18288 h 18288"/>
              <a:gd name="connsiteX22" fmla="*/ 2604943 w 8140446"/>
              <a:gd name="connsiteY22" fmla="*/ 18288 h 18288"/>
              <a:gd name="connsiteX23" fmla="*/ 1845168 w 8140446"/>
              <a:gd name="connsiteY23" fmla="*/ 18288 h 18288"/>
              <a:gd name="connsiteX24" fmla="*/ 1166797 w 8140446"/>
              <a:gd name="connsiteY24" fmla="*/ 18288 h 18288"/>
              <a:gd name="connsiteX25" fmla="*/ 0 w 8140446"/>
              <a:gd name="connsiteY25" fmla="*/ 18288 h 18288"/>
              <a:gd name="connsiteX26" fmla="*/ 0 w 8140446"/>
              <a:gd name="connsiteY2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140446" h="18288" fill="none" extrusionOk="0">
                <a:moveTo>
                  <a:pt x="0" y="0"/>
                </a:moveTo>
                <a:cubicBezTo>
                  <a:pt x="94920" y="9103"/>
                  <a:pt x="287892" y="-4966"/>
                  <a:pt x="434157" y="0"/>
                </a:cubicBezTo>
                <a:cubicBezTo>
                  <a:pt x="580422" y="4966"/>
                  <a:pt x="943595" y="-14182"/>
                  <a:pt x="1193932" y="0"/>
                </a:cubicBezTo>
                <a:cubicBezTo>
                  <a:pt x="1444270" y="14182"/>
                  <a:pt x="1472129" y="5523"/>
                  <a:pt x="1628089" y="0"/>
                </a:cubicBezTo>
                <a:cubicBezTo>
                  <a:pt x="1784049" y="-5523"/>
                  <a:pt x="1962419" y="-17322"/>
                  <a:pt x="2225055" y="0"/>
                </a:cubicBezTo>
                <a:cubicBezTo>
                  <a:pt x="2487691" y="17322"/>
                  <a:pt x="2700681" y="1311"/>
                  <a:pt x="3066235" y="0"/>
                </a:cubicBezTo>
                <a:cubicBezTo>
                  <a:pt x="3431789" y="-1311"/>
                  <a:pt x="3405662" y="25081"/>
                  <a:pt x="3744605" y="0"/>
                </a:cubicBezTo>
                <a:cubicBezTo>
                  <a:pt x="4083548" y="-25081"/>
                  <a:pt x="4265111" y="-11945"/>
                  <a:pt x="4504380" y="0"/>
                </a:cubicBezTo>
                <a:cubicBezTo>
                  <a:pt x="4743649" y="11945"/>
                  <a:pt x="4860394" y="-2832"/>
                  <a:pt x="5101346" y="0"/>
                </a:cubicBezTo>
                <a:cubicBezTo>
                  <a:pt x="5342298" y="2832"/>
                  <a:pt x="5456387" y="23676"/>
                  <a:pt x="5779717" y="0"/>
                </a:cubicBezTo>
                <a:cubicBezTo>
                  <a:pt x="6103047" y="-23676"/>
                  <a:pt x="6270379" y="-37291"/>
                  <a:pt x="6620896" y="0"/>
                </a:cubicBezTo>
                <a:cubicBezTo>
                  <a:pt x="6971413" y="37291"/>
                  <a:pt x="6989068" y="24674"/>
                  <a:pt x="7136458" y="0"/>
                </a:cubicBezTo>
                <a:cubicBezTo>
                  <a:pt x="7283848" y="-24674"/>
                  <a:pt x="7752532" y="-22436"/>
                  <a:pt x="8140446" y="0"/>
                </a:cubicBezTo>
                <a:cubicBezTo>
                  <a:pt x="8140314" y="7702"/>
                  <a:pt x="8140234" y="13511"/>
                  <a:pt x="8140446" y="18288"/>
                </a:cubicBezTo>
                <a:cubicBezTo>
                  <a:pt x="7906329" y="-3043"/>
                  <a:pt x="7681180" y="27465"/>
                  <a:pt x="7543480" y="18288"/>
                </a:cubicBezTo>
                <a:cubicBezTo>
                  <a:pt x="7405780" y="9111"/>
                  <a:pt x="7216607" y="3660"/>
                  <a:pt x="7109323" y="18288"/>
                </a:cubicBezTo>
                <a:cubicBezTo>
                  <a:pt x="7002039" y="32916"/>
                  <a:pt x="6576231" y="42692"/>
                  <a:pt x="6430952" y="18288"/>
                </a:cubicBezTo>
                <a:cubicBezTo>
                  <a:pt x="6285673" y="-6116"/>
                  <a:pt x="6138840" y="34521"/>
                  <a:pt x="5915391" y="18288"/>
                </a:cubicBezTo>
                <a:cubicBezTo>
                  <a:pt x="5691942" y="2055"/>
                  <a:pt x="5459460" y="51666"/>
                  <a:pt x="5237020" y="18288"/>
                </a:cubicBezTo>
                <a:cubicBezTo>
                  <a:pt x="5014580" y="-15090"/>
                  <a:pt x="4747677" y="40449"/>
                  <a:pt x="4558650" y="18288"/>
                </a:cubicBezTo>
                <a:cubicBezTo>
                  <a:pt x="4369623" y="-3873"/>
                  <a:pt x="4146061" y="12568"/>
                  <a:pt x="3880279" y="18288"/>
                </a:cubicBezTo>
                <a:cubicBezTo>
                  <a:pt x="3614497" y="24008"/>
                  <a:pt x="3473808" y="-12908"/>
                  <a:pt x="3201909" y="18288"/>
                </a:cubicBezTo>
                <a:cubicBezTo>
                  <a:pt x="2930010" y="49484"/>
                  <a:pt x="2728175" y="-3430"/>
                  <a:pt x="2604943" y="18288"/>
                </a:cubicBezTo>
                <a:cubicBezTo>
                  <a:pt x="2481711" y="40006"/>
                  <a:pt x="2004334" y="26952"/>
                  <a:pt x="1845168" y="18288"/>
                </a:cubicBezTo>
                <a:cubicBezTo>
                  <a:pt x="1686003" y="9624"/>
                  <a:pt x="1375070" y="37580"/>
                  <a:pt x="1166797" y="18288"/>
                </a:cubicBezTo>
                <a:cubicBezTo>
                  <a:pt x="958524" y="-1004"/>
                  <a:pt x="342846" y="8880"/>
                  <a:pt x="0" y="18288"/>
                </a:cubicBezTo>
                <a:cubicBezTo>
                  <a:pt x="129" y="13298"/>
                  <a:pt x="-675" y="6857"/>
                  <a:pt x="0" y="0"/>
                </a:cubicBezTo>
                <a:close/>
              </a:path>
              <a:path w="8140446" h="18288" stroke="0" extrusionOk="0">
                <a:moveTo>
                  <a:pt x="0" y="0"/>
                </a:moveTo>
                <a:cubicBezTo>
                  <a:pt x="142435" y="-24533"/>
                  <a:pt x="380026" y="17447"/>
                  <a:pt x="596966" y="0"/>
                </a:cubicBezTo>
                <a:cubicBezTo>
                  <a:pt x="813906" y="-17447"/>
                  <a:pt x="830530" y="13462"/>
                  <a:pt x="1031123" y="0"/>
                </a:cubicBezTo>
                <a:cubicBezTo>
                  <a:pt x="1231716" y="-13462"/>
                  <a:pt x="1634038" y="0"/>
                  <a:pt x="1872303" y="0"/>
                </a:cubicBezTo>
                <a:cubicBezTo>
                  <a:pt x="2110568" y="0"/>
                  <a:pt x="2261934" y="-25727"/>
                  <a:pt x="2469269" y="0"/>
                </a:cubicBezTo>
                <a:cubicBezTo>
                  <a:pt x="2676604" y="25727"/>
                  <a:pt x="2790440" y="16284"/>
                  <a:pt x="3066235" y="0"/>
                </a:cubicBezTo>
                <a:cubicBezTo>
                  <a:pt x="3342030" y="-16284"/>
                  <a:pt x="3685603" y="41976"/>
                  <a:pt x="3907414" y="0"/>
                </a:cubicBezTo>
                <a:cubicBezTo>
                  <a:pt x="4129225" y="-41976"/>
                  <a:pt x="4177416" y="-7598"/>
                  <a:pt x="4422976" y="0"/>
                </a:cubicBezTo>
                <a:cubicBezTo>
                  <a:pt x="4668536" y="7598"/>
                  <a:pt x="5023499" y="-28058"/>
                  <a:pt x="5264155" y="0"/>
                </a:cubicBezTo>
                <a:cubicBezTo>
                  <a:pt x="5504811" y="28058"/>
                  <a:pt x="5703675" y="13288"/>
                  <a:pt x="6105335" y="0"/>
                </a:cubicBezTo>
                <a:cubicBezTo>
                  <a:pt x="6506995" y="-13288"/>
                  <a:pt x="6455516" y="-5124"/>
                  <a:pt x="6783705" y="0"/>
                </a:cubicBezTo>
                <a:cubicBezTo>
                  <a:pt x="7111894" y="5124"/>
                  <a:pt x="7512856" y="10604"/>
                  <a:pt x="8140446" y="0"/>
                </a:cubicBezTo>
                <a:cubicBezTo>
                  <a:pt x="8140458" y="8833"/>
                  <a:pt x="8140986" y="9830"/>
                  <a:pt x="8140446" y="18288"/>
                </a:cubicBezTo>
                <a:cubicBezTo>
                  <a:pt x="7959314" y="3345"/>
                  <a:pt x="7870113" y="10437"/>
                  <a:pt x="7706289" y="18288"/>
                </a:cubicBezTo>
                <a:cubicBezTo>
                  <a:pt x="7542465" y="26139"/>
                  <a:pt x="7157940" y="17482"/>
                  <a:pt x="6865109" y="18288"/>
                </a:cubicBezTo>
                <a:cubicBezTo>
                  <a:pt x="6572278" y="19094"/>
                  <a:pt x="6524256" y="38051"/>
                  <a:pt x="6349548" y="18288"/>
                </a:cubicBezTo>
                <a:cubicBezTo>
                  <a:pt x="6174840" y="-1475"/>
                  <a:pt x="5951624" y="174"/>
                  <a:pt x="5671177" y="18288"/>
                </a:cubicBezTo>
                <a:cubicBezTo>
                  <a:pt x="5390730" y="36402"/>
                  <a:pt x="5222992" y="60058"/>
                  <a:pt x="4829998" y="18288"/>
                </a:cubicBezTo>
                <a:cubicBezTo>
                  <a:pt x="4437004" y="-23482"/>
                  <a:pt x="4344181" y="39087"/>
                  <a:pt x="4151627" y="18288"/>
                </a:cubicBezTo>
                <a:cubicBezTo>
                  <a:pt x="3959073" y="-2511"/>
                  <a:pt x="3886970" y="32875"/>
                  <a:pt x="3717470" y="18288"/>
                </a:cubicBezTo>
                <a:cubicBezTo>
                  <a:pt x="3547970" y="3701"/>
                  <a:pt x="3451521" y="31872"/>
                  <a:pt x="3201909" y="18288"/>
                </a:cubicBezTo>
                <a:cubicBezTo>
                  <a:pt x="2952297" y="4704"/>
                  <a:pt x="2543413" y="6029"/>
                  <a:pt x="2360729" y="18288"/>
                </a:cubicBezTo>
                <a:cubicBezTo>
                  <a:pt x="2178045" y="30547"/>
                  <a:pt x="1906056" y="25847"/>
                  <a:pt x="1682359" y="18288"/>
                </a:cubicBezTo>
                <a:cubicBezTo>
                  <a:pt x="1458662" y="10730"/>
                  <a:pt x="1330405" y="8046"/>
                  <a:pt x="1166797" y="18288"/>
                </a:cubicBezTo>
                <a:cubicBezTo>
                  <a:pt x="1003189" y="28530"/>
                  <a:pt x="278098" y="19533"/>
                  <a:pt x="0" y="18288"/>
                </a:cubicBezTo>
                <a:cubicBezTo>
                  <a:pt x="74" y="14054"/>
                  <a:pt x="-46" y="699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628650" y="1929384"/>
            <a:ext cx="7886700" cy="4251960"/>
          </a:xfrm>
          <a:prstGeom prst="rect">
            <a:avLst/>
          </a:prstGeom>
        </p:spPr>
        <p:txBody>
          <a:bodyPr vert="horz" lIns="91440" tIns="45720" rIns="91440" bIns="45720" rtlCol="0">
            <a:normAutofit/>
          </a:bodyPr>
          <a:lstStyle/>
          <a:p>
            <a:pPr defTabSz="914400">
              <a:lnSpc>
                <a:spcPct val="90000"/>
              </a:lnSpc>
              <a:spcAft>
                <a:spcPts val="600"/>
              </a:spcAft>
              <a:defRPr sz="1800"/>
            </a:pPr>
            <a:br>
              <a:rPr lang="en-US" sz="1900" dirty="0"/>
            </a:br>
            <a:br>
              <a:rPr lang="en-US" sz="1900" dirty="0"/>
            </a:br>
            <a:r>
              <a:rPr lang="en-US" sz="2800" dirty="0"/>
              <a:t>Sales Seasonality</a:t>
            </a:r>
          </a:p>
          <a:p>
            <a:pPr defTabSz="914400">
              <a:lnSpc>
                <a:spcPct val="90000"/>
              </a:lnSpc>
              <a:spcAft>
                <a:spcPts val="600"/>
              </a:spcAft>
              <a:defRPr sz="1800"/>
            </a:pPr>
            <a:br>
              <a:rPr lang="en-US" sz="2800" dirty="0"/>
            </a:br>
            <a:r>
              <a:rPr lang="en-US" sz="2800" dirty="0"/>
              <a:t>The significant increase in sales during May and June underscores the impact of seasonal events on consumer behavior. Aligning marketing and inventory strategies with cultural and seasonal events should be encouraged to maximize sales.</a:t>
            </a:r>
            <a:br>
              <a:rPr lang="en-US" sz="2800" dirty="0"/>
            </a:br>
            <a:br>
              <a:rPr lang="en-US" sz="1900" dirty="0"/>
            </a:br>
            <a:endParaRPr lang="en-US" sz="1900" dirty="0"/>
          </a:p>
        </p:txBody>
      </p:sp>
    </p:spTree>
    <p:extLst>
      <p:ext uri="{BB962C8B-B14F-4D97-AF65-F5344CB8AC3E}">
        <p14:creationId xmlns:p14="http://schemas.microsoft.com/office/powerpoint/2010/main" val="15890484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6C4028FD-8BAA-4A19-BFDE-594D991B7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C3BCB56-BBB1-2C08-D644-A0368C8B1F02}"/>
              </a:ext>
            </a:extLst>
          </p:cNvPr>
          <p:cNvSpPr>
            <a:spLocks noGrp="1"/>
          </p:cNvSpPr>
          <p:nvPr>
            <p:ph type="title"/>
          </p:nvPr>
        </p:nvSpPr>
        <p:spPr>
          <a:xfrm>
            <a:off x="628650" y="556995"/>
            <a:ext cx="7886700" cy="903095"/>
          </a:xfrm>
        </p:spPr>
        <p:txBody>
          <a:bodyPr>
            <a:normAutofit/>
          </a:bodyPr>
          <a:lstStyle/>
          <a:p>
            <a:r>
              <a:rPr lang="en-US" sz="4500"/>
              <a:t>Recommendations</a:t>
            </a:r>
          </a:p>
        </p:txBody>
      </p:sp>
      <p:graphicFrame>
        <p:nvGraphicFramePr>
          <p:cNvPr id="7" name="Content Placeholder 2">
            <a:extLst>
              <a:ext uri="{FF2B5EF4-FFF2-40B4-BE49-F238E27FC236}">
                <a16:creationId xmlns:a16="http://schemas.microsoft.com/office/drawing/2014/main" id="{A1F36B7D-F348-EED1-C077-271BD807F080}"/>
              </a:ext>
            </a:extLst>
          </p:cNvPr>
          <p:cNvGraphicFramePr>
            <a:graphicFrameLocks noGrp="1"/>
          </p:cNvGraphicFramePr>
          <p:nvPr>
            <p:ph idx="1"/>
            <p:extLst>
              <p:ext uri="{D42A27DB-BD31-4B8C-83A1-F6EECF244321}">
                <p14:modId xmlns:p14="http://schemas.microsoft.com/office/powerpoint/2010/main" val="3316567486"/>
              </p:ext>
            </p:extLst>
          </p:nvPr>
        </p:nvGraphicFramePr>
        <p:xfrm>
          <a:off x="628650" y="1460090"/>
          <a:ext cx="7886700" cy="471687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252148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85F55C16-BC21-49EF-A4FF-C3155BB93B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6F5720A-EEB0-DA35-E998-FCE365275D80}"/>
              </a:ext>
            </a:extLst>
          </p:cNvPr>
          <p:cNvSpPr>
            <a:spLocks noGrp="1"/>
          </p:cNvSpPr>
          <p:nvPr>
            <p:ph type="title"/>
          </p:nvPr>
        </p:nvSpPr>
        <p:spPr>
          <a:xfrm>
            <a:off x="4686300" y="365125"/>
            <a:ext cx="3829048" cy="814746"/>
          </a:xfrm>
        </p:spPr>
        <p:txBody>
          <a:bodyPr>
            <a:noAutofit/>
          </a:bodyPr>
          <a:lstStyle/>
          <a:p>
            <a:r>
              <a:rPr lang="en-US" sz="4800" b="1" dirty="0"/>
              <a:t>Conclusion</a:t>
            </a:r>
          </a:p>
        </p:txBody>
      </p:sp>
      <p:sp>
        <p:nvSpPr>
          <p:cNvPr id="24" name="Freeform: Shape 23">
            <a:extLst>
              <a:ext uri="{FF2B5EF4-FFF2-40B4-BE49-F238E27FC236}">
                <a16:creationId xmlns:a16="http://schemas.microsoft.com/office/drawing/2014/main" id="{0C5F069E-AFE6-4825-8945-46F2918A50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4587427" cy="6858000"/>
          </a:xfrm>
          <a:custGeom>
            <a:avLst/>
            <a:gdLst>
              <a:gd name="connsiteX0" fmla="*/ 0 w 6116569"/>
              <a:gd name="connsiteY0" fmla="*/ 0 h 6879321"/>
              <a:gd name="connsiteX1" fmla="*/ 2935851 w 6116569"/>
              <a:gd name="connsiteY1" fmla="*/ 0 h 6879321"/>
              <a:gd name="connsiteX2" fmla="*/ 3238280 w 6116569"/>
              <a:gd name="connsiteY2" fmla="*/ 31980 h 6879321"/>
              <a:gd name="connsiteX3" fmla="*/ 3660541 w 6116569"/>
              <a:gd name="connsiteY3" fmla="*/ 550772 h 6879321"/>
              <a:gd name="connsiteX4" fmla="*/ 3808902 w 6116569"/>
              <a:gd name="connsiteY4" fmla="*/ 589860 h 6879321"/>
              <a:gd name="connsiteX5" fmla="*/ 4413762 w 6116569"/>
              <a:gd name="connsiteY5" fmla="*/ 625393 h 6879321"/>
              <a:gd name="connsiteX6" fmla="*/ 4567830 w 6116569"/>
              <a:gd name="connsiteY6" fmla="*/ 721333 h 6879321"/>
              <a:gd name="connsiteX7" fmla="*/ 4171247 w 6116569"/>
              <a:gd name="connsiteY7" fmla="*/ 792401 h 6879321"/>
              <a:gd name="connsiteX8" fmla="*/ 4376671 w 6116569"/>
              <a:gd name="connsiteY8" fmla="*/ 842148 h 6879321"/>
              <a:gd name="connsiteX9" fmla="*/ 4527887 w 6116569"/>
              <a:gd name="connsiteY9" fmla="*/ 813722 h 6879321"/>
              <a:gd name="connsiteX10" fmla="*/ 4633452 w 6116569"/>
              <a:gd name="connsiteY10" fmla="*/ 799508 h 6879321"/>
              <a:gd name="connsiteX11" fmla="*/ 4947293 w 6116569"/>
              <a:gd name="connsiteY11" fmla="*/ 870576 h 6879321"/>
              <a:gd name="connsiteX12" fmla="*/ 5263988 w 6116569"/>
              <a:gd name="connsiteY12" fmla="*/ 820828 h 6879321"/>
              <a:gd name="connsiteX13" fmla="*/ 5249723 w 6116569"/>
              <a:gd name="connsiteY13" fmla="*/ 895449 h 6879321"/>
              <a:gd name="connsiteX14" fmla="*/ 4744723 w 6116569"/>
              <a:gd name="connsiteY14" fmla="*/ 1197485 h 6879321"/>
              <a:gd name="connsiteX15" fmla="*/ 4767548 w 6116569"/>
              <a:gd name="connsiteY15" fmla="*/ 1346727 h 6879321"/>
              <a:gd name="connsiteX16" fmla="*/ 4539299 w 6116569"/>
              <a:gd name="connsiteY16" fmla="*/ 1421348 h 6879321"/>
              <a:gd name="connsiteX17" fmla="*/ 4607773 w 6116569"/>
              <a:gd name="connsiteY17" fmla="*/ 1485309 h 6879321"/>
              <a:gd name="connsiteX18" fmla="*/ 4579242 w 6116569"/>
              <a:gd name="connsiteY18" fmla="*/ 1535055 h 6879321"/>
              <a:gd name="connsiteX19" fmla="*/ 5278255 w 6116569"/>
              <a:gd name="connsiteY19" fmla="*/ 1609676 h 6879321"/>
              <a:gd name="connsiteX20" fmla="*/ 5771843 w 6116569"/>
              <a:gd name="connsiteY20" fmla="*/ 1630997 h 6879321"/>
              <a:gd name="connsiteX21" fmla="*/ 6105656 w 6116569"/>
              <a:gd name="connsiteY21" fmla="*/ 1748257 h 6879321"/>
              <a:gd name="connsiteX22" fmla="*/ 5691955 w 6116569"/>
              <a:gd name="connsiteY22" fmla="*/ 2167555 h 6879321"/>
              <a:gd name="connsiteX23" fmla="*/ 5475118 w 6116569"/>
              <a:gd name="connsiteY23" fmla="*/ 2348776 h 6879321"/>
              <a:gd name="connsiteX24" fmla="*/ 5826051 w 6116569"/>
              <a:gd name="connsiteY24" fmla="*/ 2291922 h 6879321"/>
              <a:gd name="connsiteX25" fmla="*/ 5552153 w 6116569"/>
              <a:gd name="connsiteY25" fmla="*/ 2597513 h 6879321"/>
              <a:gd name="connsiteX26" fmla="*/ 5603508 w 6116569"/>
              <a:gd name="connsiteY26" fmla="*/ 2647260 h 6879321"/>
              <a:gd name="connsiteX27" fmla="*/ 5700515 w 6116569"/>
              <a:gd name="connsiteY27" fmla="*/ 2679240 h 6879321"/>
              <a:gd name="connsiteX28" fmla="*/ 5246870 w 6116569"/>
              <a:gd name="connsiteY28" fmla="*/ 2888889 h 6879321"/>
              <a:gd name="connsiteX29" fmla="*/ 4836022 w 6116569"/>
              <a:gd name="connsiteY29" fmla="*/ 3169605 h 6879321"/>
              <a:gd name="connsiteX30" fmla="*/ 4736163 w 6116569"/>
              <a:gd name="connsiteY30" fmla="*/ 3233565 h 6879321"/>
              <a:gd name="connsiteX31" fmla="*/ 4853141 w 6116569"/>
              <a:gd name="connsiteY31" fmla="*/ 3233565 h 6879321"/>
              <a:gd name="connsiteX32" fmla="*/ 4944440 w 6116569"/>
              <a:gd name="connsiteY32" fmla="*/ 3226459 h 6879321"/>
              <a:gd name="connsiteX33" fmla="*/ 5109921 w 6116569"/>
              <a:gd name="connsiteY33" fmla="*/ 3283313 h 6879321"/>
              <a:gd name="connsiteX34" fmla="*/ 5694809 w 6116569"/>
              <a:gd name="connsiteY34" fmla="*/ 3141178 h 6879321"/>
              <a:gd name="connsiteX35" fmla="*/ 5566419 w 6116569"/>
              <a:gd name="connsiteY35" fmla="*/ 3301079 h 6879321"/>
              <a:gd name="connsiteX36" fmla="*/ 5415203 w 6116569"/>
              <a:gd name="connsiteY36" fmla="*/ 3397020 h 6879321"/>
              <a:gd name="connsiteX37" fmla="*/ 5612068 w 6116569"/>
              <a:gd name="connsiteY37" fmla="*/ 3432554 h 6879321"/>
              <a:gd name="connsiteX38" fmla="*/ 5206927 w 6116569"/>
              <a:gd name="connsiteY38" fmla="*/ 3599562 h 6879321"/>
              <a:gd name="connsiteX39" fmla="*/ 5301079 w 6116569"/>
              <a:gd name="connsiteY39" fmla="*/ 3723930 h 6879321"/>
              <a:gd name="connsiteX40" fmla="*/ 4507915 w 6116569"/>
              <a:gd name="connsiteY40" fmla="*/ 4306683 h 6879321"/>
              <a:gd name="connsiteX41" fmla="*/ 3982942 w 6116569"/>
              <a:gd name="connsiteY41" fmla="*/ 4587399 h 6879321"/>
              <a:gd name="connsiteX42" fmla="*/ 4185513 w 6116569"/>
              <a:gd name="connsiteY42" fmla="*/ 4541205 h 6879321"/>
              <a:gd name="connsiteX43" fmla="*/ 5212633 w 6116569"/>
              <a:gd name="connsiteY43" fmla="*/ 4455924 h 6879321"/>
              <a:gd name="connsiteX44" fmla="*/ 5312492 w 6116569"/>
              <a:gd name="connsiteY44" fmla="*/ 4473691 h 6879321"/>
              <a:gd name="connsiteX45" fmla="*/ 4596361 w 6116569"/>
              <a:gd name="connsiteY45" fmla="*/ 4818368 h 6879321"/>
              <a:gd name="connsiteX46" fmla="*/ 4873113 w 6116569"/>
              <a:gd name="connsiteY46" fmla="*/ 4885882 h 6879321"/>
              <a:gd name="connsiteX47" fmla="*/ 4935881 w 6116569"/>
              <a:gd name="connsiteY47" fmla="*/ 4914309 h 6879321"/>
              <a:gd name="connsiteX48" fmla="*/ 4873113 w 6116569"/>
              <a:gd name="connsiteY48" fmla="*/ 5003143 h 6879321"/>
              <a:gd name="connsiteX49" fmla="*/ 4721898 w 6116569"/>
              <a:gd name="connsiteY49" fmla="*/ 5095530 h 6879321"/>
              <a:gd name="connsiteX50" fmla="*/ 5132745 w 6116569"/>
              <a:gd name="connsiteY50" fmla="*/ 4949842 h 6879321"/>
              <a:gd name="connsiteX51" fmla="*/ 5101362 w 6116569"/>
              <a:gd name="connsiteY51" fmla="*/ 5081317 h 6879321"/>
              <a:gd name="connsiteX52" fmla="*/ 5138452 w 6116569"/>
              <a:gd name="connsiteY52" fmla="*/ 5198578 h 6879321"/>
              <a:gd name="connsiteX53" fmla="*/ 4904497 w 6116569"/>
              <a:gd name="connsiteY53" fmla="*/ 5362033 h 6879321"/>
              <a:gd name="connsiteX54" fmla="*/ 4579242 w 6116569"/>
              <a:gd name="connsiteY54" fmla="*/ 5674729 h 6879321"/>
              <a:gd name="connsiteX55" fmla="*/ 4253988 w 6116569"/>
              <a:gd name="connsiteY55" fmla="*/ 5884379 h 6879321"/>
              <a:gd name="connsiteX56" fmla="*/ 3985795 w 6116569"/>
              <a:gd name="connsiteY56" fmla="*/ 6069153 h 6879321"/>
              <a:gd name="connsiteX57" fmla="*/ 4231163 w 6116569"/>
              <a:gd name="connsiteY57" fmla="*/ 6030066 h 6879321"/>
              <a:gd name="connsiteX58" fmla="*/ 3814609 w 6116569"/>
              <a:gd name="connsiteY58" fmla="*/ 6317889 h 6879321"/>
              <a:gd name="connsiteX59" fmla="*/ 3751840 w 6116569"/>
              <a:gd name="connsiteY59" fmla="*/ 6339209 h 6879321"/>
              <a:gd name="connsiteX60" fmla="*/ 3089919 w 6116569"/>
              <a:gd name="connsiteY60" fmla="*/ 6563071 h 6879321"/>
              <a:gd name="connsiteX61" fmla="*/ 2961529 w 6116569"/>
              <a:gd name="connsiteY61" fmla="*/ 6662566 h 6879321"/>
              <a:gd name="connsiteX62" fmla="*/ 3107038 w 6116569"/>
              <a:gd name="connsiteY62" fmla="*/ 6673226 h 6879321"/>
              <a:gd name="connsiteX63" fmla="*/ 3594919 w 6116569"/>
              <a:gd name="connsiteY63" fmla="*/ 6591499 h 6879321"/>
              <a:gd name="connsiteX64" fmla="*/ 3261106 w 6116569"/>
              <a:gd name="connsiteY64" fmla="*/ 6726527 h 6879321"/>
              <a:gd name="connsiteX65" fmla="*/ 3620597 w 6116569"/>
              <a:gd name="connsiteY65" fmla="*/ 6740740 h 6879321"/>
              <a:gd name="connsiteX66" fmla="*/ 3703337 w 6116569"/>
              <a:gd name="connsiteY66" fmla="*/ 6826020 h 6879321"/>
              <a:gd name="connsiteX67" fmla="*/ 3689072 w 6116569"/>
              <a:gd name="connsiteY67" fmla="*/ 6879321 h 6879321"/>
              <a:gd name="connsiteX68" fmla="*/ 0 w 6116569"/>
              <a:gd name="connsiteY68" fmla="*/ 6879321 h 6879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pic>
        <p:nvPicPr>
          <p:cNvPr id="7" name="Graphic 6" descr="Comb">
            <a:extLst>
              <a:ext uri="{FF2B5EF4-FFF2-40B4-BE49-F238E27FC236}">
                <a16:creationId xmlns:a16="http://schemas.microsoft.com/office/drawing/2014/main" id="{746C562E-DD98-2CB4-E4B9-C9E77E2386F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0850" y="2317508"/>
            <a:ext cx="2396403" cy="2396403"/>
          </a:xfrm>
          <a:prstGeom prst="rect">
            <a:avLst/>
          </a:prstGeom>
        </p:spPr>
      </p:pic>
      <p:sp>
        <p:nvSpPr>
          <p:cNvPr id="3" name="Content Placeholder 2">
            <a:extLst>
              <a:ext uri="{FF2B5EF4-FFF2-40B4-BE49-F238E27FC236}">
                <a16:creationId xmlns:a16="http://schemas.microsoft.com/office/drawing/2014/main" id="{5893D5B2-DB02-9F92-A02E-043DF9F1A09B}"/>
              </a:ext>
            </a:extLst>
          </p:cNvPr>
          <p:cNvSpPr>
            <a:spLocks noGrp="1"/>
          </p:cNvSpPr>
          <p:nvPr>
            <p:ph idx="1"/>
          </p:nvPr>
        </p:nvSpPr>
        <p:spPr>
          <a:xfrm>
            <a:off x="4041057" y="1755058"/>
            <a:ext cx="4474291" cy="4365523"/>
          </a:xfrm>
        </p:spPr>
        <p:txBody>
          <a:bodyPr>
            <a:noAutofit/>
          </a:bodyPr>
          <a:lstStyle/>
          <a:p>
            <a:pPr marL="0" indent="0">
              <a:buNone/>
            </a:pPr>
            <a:r>
              <a:rPr lang="en-US" sz="2400" dirty="0"/>
              <a:t>This analysis reveals that success in the hair product market is influenced by the variety of color options and alignment with consumer demand. By focusing on expanding color options for mid-tier products, improving marketing for niche products, and aligning strategies with seasonal sales peaks, </a:t>
            </a:r>
            <a:r>
              <a:rPr lang="en-US" sz="2400" dirty="0" err="1"/>
              <a:t>Solpia</a:t>
            </a:r>
            <a:r>
              <a:rPr lang="en-US" sz="2400" dirty="0"/>
              <a:t> can boost overall performance.</a:t>
            </a:r>
          </a:p>
        </p:txBody>
      </p:sp>
    </p:spTree>
    <p:extLst>
      <p:ext uri="{BB962C8B-B14F-4D97-AF65-F5344CB8AC3E}">
        <p14:creationId xmlns:p14="http://schemas.microsoft.com/office/powerpoint/2010/main" val="17421935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F0DCC097-1DB8-4B6D-85D0-6FBA0E1CA4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a:extLst>
              <a:ext uri="{FF2B5EF4-FFF2-40B4-BE49-F238E27FC236}">
                <a16:creationId xmlns:a16="http://schemas.microsoft.com/office/drawing/2014/main" id="{E0B58608-23C8-4441-994D-C6823EEE1D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2083506"/>
          </a:xfrm>
          <a:custGeom>
            <a:avLst/>
            <a:gdLst>
              <a:gd name="connsiteX0" fmla="*/ 0 w 12191999"/>
              <a:gd name="connsiteY0" fmla="*/ 0 h 2083506"/>
              <a:gd name="connsiteX1" fmla="*/ 9429748 w 12191999"/>
              <a:gd name="connsiteY1" fmla="*/ 0 h 2083506"/>
              <a:gd name="connsiteX2" fmla="*/ 9429748 w 12191999"/>
              <a:gd name="connsiteY2" fmla="*/ 1 h 2083506"/>
              <a:gd name="connsiteX3" fmla="*/ 12191999 w 12191999"/>
              <a:gd name="connsiteY3" fmla="*/ 1 h 2083506"/>
              <a:gd name="connsiteX4" fmla="*/ 12191999 w 12191999"/>
              <a:gd name="connsiteY4" fmla="*/ 1164372 h 2083506"/>
              <a:gd name="connsiteX5" fmla="*/ 12147852 w 12191999"/>
              <a:gd name="connsiteY5" fmla="*/ 1163783 h 2083506"/>
              <a:gd name="connsiteX6" fmla="*/ 11993604 w 12191999"/>
              <a:gd name="connsiteY6" fmla="*/ 1153496 h 2083506"/>
              <a:gd name="connsiteX7" fmla="*/ 11865319 w 12191999"/>
              <a:gd name="connsiteY7" fmla="*/ 1176624 h 2083506"/>
              <a:gd name="connsiteX8" fmla="*/ 11718353 w 12191999"/>
              <a:gd name="connsiteY8" fmla="*/ 1209136 h 2083506"/>
              <a:gd name="connsiteX9" fmla="*/ 11609067 w 12191999"/>
              <a:gd name="connsiteY9" fmla="*/ 1218512 h 2083506"/>
              <a:gd name="connsiteX10" fmla="*/ 11545958 w 12191999"/>
              <a:gd name="connsiteY10" fmla="*/ 1240430 h 2083506"/>
              <a:gd name="connsiteX11" fmla="*/ 11445770 w 12191999"/>
              <a:gd name="connsiteY11" fmla="*/ 1225780 h 2083506"/>
              <a:gd name="connsiteX12" fmla="*/ 11398842 w 12191999"/>
              <a:gd name="connsiteY12" fmla="*/ 1227250 h 2083506"/>
              <a:gd name="connsiteX13" fmla="*/ 11240093 w 12191999"/>
              <a:gd name="connsiteY13" fmla="*/ 1266797 h 2083506"/>
              <a:gd name="connsiteX14" fmla="*/ 11141364 w 12191999"/>
              <a:gd name="connsiteY14" fmla="*/ 1288059 h 2083506"/>
              <a:gd name="connsiteX15" fmla="*/ 11015396 w 12191999"/>
              <a:gd name="connsiteY15" fmla="*/ 1353104 h 2083506"/>
              <a:gd name="connsiteX16" fmla="*/ 10973905 w 12191999"/>
              <a:gd name="connsiteY16" fmla="*/ 1365109 h 2083506"/>
              <a:gd name="connsiteX17" fmla="*/ 10904858 w 12191999"/>
              <a:gd name="connsiteY17" fmla="*/ 1371966 h 2083506"/>
              <a:gd name="connsiteX18" fmla="*/ 10827883 w 12191999"/>
              <a:gd name="connsiteY18" fmla="*/ 1410270 h 2083506"/>
              <a:gd name="connsiteX19" fmla="*/ 10690996 w 12191999"/>
              <a:gd name="connsiteY19" fmla="*/ 1426394 h 2083506"/>
              <a:gd name="connsiteX20" fmla="*/ 10624461 w 12191999"/>
              <a:gd name="connsiteY20" fmla="*/ 1444283 h 2083506"/>
              <a:gd name="connsiteX21" fmla="*/ 10517208 w 12191999"/>
              <a:gd name="connsiteY21" fmla="*/ 1478947 h 2083506"/>
              <a:gd name="connsiteX22" fmla="*/ 10497937 w 12191999"/>
              <a:gd name="connsiteY22" fmla="*/ 1469831 h 2083506"/>
              <a:gd name="connsiteX23" fmla="*/ 10471201 w 12191999"/>
              <a:gd name="connsiteY23" fmla="*/ 1486037 h 2083506"/>
              <a:gd name="connsiteX24" fmla="*/ 10448263 w 12191999"/>
              <a:gd name="connsiteY24" fmla="*/ 1478223 h 2083506"/>
              <a:gd name="connsiteX25" fmla="*/ 10388089 w 12191999"/>
              <a:gd name="connsiteY25" fmla="*/ 1507175 h 2083506"/>
              <a:gd name="connsiteX26" fmla="*/ 10333720 w 12191999"/>
              <a:gd name="connsiteY26" fmla="*/ 1515848 h 2083506"/>
              <a:gd name="connsiteX27" fmla="*/ 10104338 w 12191999"/>
              <a:gd name="connsiteY27" fmla="*/ 1569424 h 2083506"/>
              <a:gd name="connsiteX28" fmla="*/ 9910445 w 12191999"/>
              <a:gd name="connsiteY28" fmla="*/ 1632275 h 2083506"/>
              <a:gd name="connsiteX29" fmla="*/ 9770872 w 12191999"/>
              <a:gd name="connsiteY29" fmla="*/ 1688088 h 2083506"/>
              <a:gd name="connsiteX30" fmla="*/ 9733849 w 12191999"/>
              <a:gd name="connsiteY30" fmla="*/ 1700034 h 2083506"/>
              <a:gd name="connsiteX31" fmla="*/ 9703714 w 12191999"/>
              <a:gd name="connsiteY31" fmla="*/ 1730093 h 2083506"/>
              <a:gd name="connsiteX32" fmla="*/ 9698351 w 12191999"/>
              <a:gd name="connsiteY32" fmla="*/ 1730377 h 2083506"/>
              <a:gd name="connsiteX33" fmla="*/ 9632895 w 12191999"/>
              <a:gd name="connsiteY33" fmla="*/ 1736363 h 2083506"/>
              <a:gd name="connsiteX34" fmla="*/ 9569107 w 12191999"/>
              <a:gd name="connsiteY34" fmla="*/ 1741010 h 2083506"/>
              <a:gd name="connsiteX35" fmla="*/ 9536451 w 12191999"/>
              <a:gd name="connsiteY35" fmla="*/ 1755120 h 2083506"/>
              <a:gd name="connsiteX36" fmla="*/ 9529385 w 12191999"/>
              <a:gd name="connsiteY36" fmla="*/ 1757515 h 2083506"/>
              <a:gd name="connsiteX37" fmla="*/ 9498527 w 12191999"/>
              <a:gd name="connsiteY37" fmla="*/ 1753117 h 2083506"/>
              <a:gd name="connsiteX38" fmla="*/ 9436642 w 12191999"/>
              <a:gd name="connsiteY38" fmla="*/ 1755478 h 2083506"/>
              <a:gd name="connsiteX39" fmla="*/ 9429748 w 12191999"/>
              <a:gd name="connsiteY39" fmla="*/ 1756317 h 2083506"/>
              <a:gd name="connsiteX40" fmla="*/ 9429748 w 12191999"/>
              <a:gd name="connsiteY40" fmla="*/ 1768745 h 2083506"/>
              <a:gd name="connsiteX41" fmla="*/ 9425802 w 12191999"/>
              <a:gd name="connsiteY41" fmla="*/ 1769273 h 2083506"/>
              <a:gd name="connsiteX42" fmla="*/ 9349763 w 12191999"/>
              <a:gd name="connsiteY42" fmla="*/ 1776107 h 2083506"/>
              <a:gd name="connsiteX43" fmla="*/ 9256503 w 12191999"/>
              <a:gd name="connsiteY43" fmla="*/ 1800699 h 2083506"/>
              <a:gd name="connsiteX44" fmla="*/ 9222873 w 12191999"/>
              <a:gd name="connsiteY44" fmla="*/ 1803003 h 2083506"/>
              <a:gd name="connsiteX45" fmla="*/ 9224095 w 12191999"/>
              <a:gd name="connsiteY45" fmla="*/ 1807355 h 2083506"/>
              <a:gd name="connsiteX46" fmla="*/ 9211603 w 12191999"/>
              <a:gd name="connsiteY46" fmla="*/ 1807675 h 2083506"/>
              <a:gd name="connsiteX47" fmla="*/ 9183719 w 12191999"/>
              <a:gd name="connsiteY47" fmla="*/ 1807781 h 2083506"/>
              <a:gd name="connsiteX48" fmla="*/ 9100221 w 12191999"/>
              <a:gd name="connsiteY48" fmla="*/ 1808989 h 2083506"/>
              <a:gd name="connsiteX49" fmla="*/ 9077439 w 12191999"/>
              <a:gd name="connsiteY49" fmla="*/ 1817333 h 2083506"/>
              <a:gd name="connsiteX50" fmla="*/ 9055889 w 12191999"/>
              <a:gd name="connsiteY50" fmla="*/ 1817464 h 2083506"/>
              <a:gd name="connsiteX51" fmla="*/ 8930912 w 12191999"/>
              <a:gd name="connsiteY51" fmla="*/ 1828648 h 2083506"/>
              <a:gd name="connsiteX52" fmla="*/ 8913729 w 12191999"/>
              <a:gd name="connsiteY52" fmla="*/ 1829483 h 2083506"/>
              <a:gd name="connsiteX53" fmla="*/ 8904423 w 12191999"/>
              <a:gd name="connsiteY53" fmla="*/ 1833234 h 2083506"/>
              <a:gd name="connsiteX54" fmla="*/ 8871099 w 12191999"/>
              <a:gd name="connsiteY54" fmla="*/ 1833979 h 2083506"/>
              <a:gd name="connsiteX55" fmla="*/ 8869557 w 12191999"/>
              <a:gd name="connsiteY55" fmla="*/ 1836113 h 2083506"/>
              <a:gd name="connsiteX56" fmla="*/ 8760021 w 12191999"/>
              <a:gd name="connsiteY56" fmla="*/ 1854442 h 2083506"/>
              <a:gd name="connsiteX57" fmla="*/ 8741254 w 12191999"/>
              <a:gd name="connsiteY57" fmla="*/ 1857469 h 2083506"/>
              <a:gd name="connsiteX58" fmla="*/ 8725039 w 12191999"/>
              <a:gd name="connsiteY58" fmla="*/ 1856552 h 2083506"/>
              <a:gd name="connsiteX59" fmla="*/ 8635265 w 12191999"/>
              <a:gd name="connsiteY59" fmla="*/ 1859168 h 2083506"/>
              <a:gd name="connsiteX60" fmla="*/ 8613911 w 12191999"/>
              <a:gd name="connsiteY60" fmla="*/ 1857561 h 2083506"/>
              <a:gd name="connsiteX61" fmla="*/ 8604931 w 12191999"/>
              <a:gd name="connsiteY61" fmla="*/ 1854170 h 2083506"/>
              <a:gd name="connsiteX62" fmla="*/ 8570171 w 12191999"/>
              <a:gd name="connsiteY62" fmla="*/ 1860579 h 2083506"/>
              <a:gd name="connsiteX63" fmla="*/ 8516537 w 12191999"/>
              <a:gd name="connsiteY63" fmla="*/ 1864971 h 2083506"/>
              <a:gd name="connsiteX64" fmla="*/ 8491046 w 12191999"/>
              <a:gd name="connsiteY64" fmla="*/ 1868141 h 2083506"/>
              <a:gd name="connsiteX65" fmla="*/ 8470478 w 12191999"/>
              <a:gd name="connsiteY65" fmla="*/ 1866216 h 2083506"/>
              <a:gd name="connsiteX66" fmla="*/ 8353433 w 12191999"/>
              <a:gd name="connsiteY66" fmla="*/ 1865729 h 2083506"/>
              <a:gd name="connsiteX67" fmla="*/ 8347675 w 12191999"/>
              <a:gd name="connsiteY67" fmla="*/ 1865075 h 2083506"/>
              <a:gd name="connsiteX68" fmla="*/ 8343939 w 12191999"/>
              <a:gd name="connsiteY68" fmla="*/ 1865677 h 2083506"/>
              <a:gd name="connsiteX69" fmla="*/ 8221566 w 12191999"/>
              <a:gd name="connsiteY69" fmla="*/ 1881148 h 2083506"/>
              <a:gd name="connsiteX70" fmla="*/ 8066095 w 12191999"/>
              <a:gd name="connsiteY70" fmla="*/ 1919902 h 2083506"/>
              <a:gd name="connsiteX71" fmla="*/ 8044849 w 12191999"/>
              <a:gd name="connsiteY71" fmla="*/ 1916308 h 2083506"/>
              <a:gd name="connsiteX72" fmla="*/ 8041142 w 12191999"/>
              <a:gd name="connsiteY72" fmla="*/ 1915506 h 2083506"/>
              <a:gd name="connsiteX73" fmla="*/ 8022159 w 12191999"/>
              <a:gd name="connsiteY73" fmla="*/ 1911521 h 2083506"/>
              <a:gd name="connsiteX74" fmla="*/ 7944932 w 12191999"/>
              <a:gd name="connsiteY74" fmla="*/ 1917265 h 2083506"/>
              <a:gd name="connsiteX75" fmla="*/ 7879011 w 12191999"/>
              <a:gd name="connsiteY75" fmla="*/ 1928570 h 2083506"/>
              <a:gd name="connsiteX76" fmla="*/ 7865529 w 12191999"/>
              <a:gd name="connsiteY76" fmla="*/ 1934399 h 2083506"/>
              <a:gd name="connsiteX77" fmla="*/ 7774801 w 12191999"/>
              <a:gd name="connsiteY77" fmla="*/ 1947969 h 2083506"/>
              <a:gd name="connsiteX78" fmla="*/ 7748398 w 12191999"/>
              <a:gd name="connsiteY78" fmla="*/ 1955982 h 2083506"/>
              <a:gd name="connsiteX79" fmla="*/ 7740684 w 12191999"/>
              <a:gd name="connsiteY79" fmla="*/ 1955717 h 2083506"/>
              <a:gd name="connsiteX80" fmla="*/ 7712976 w 12191999"/>
              <a:gd name="connsiteY80" fmla="*/ 1960442 h 2083506"/>
              <a:gd name="connsiteX81" fmla="*/ 7699956 w 12191999"/>
              <a:gd name="connsiteY81" fmla="*/ 1966104 h 2083506"/>
              <a:gd name="connsiteX82" fmla="*/ 7684158 w 12191999"/>
              <a:gd name="connsiteY82" fmla="*/ 1962927 h 2083506"/>
              <a:gd name="connsiteX83" fmla="*/ 7643109 w 12191999"/>
              <a:gd name="connsiteY83" fmla="*/ 1964400 h 2083506"/>
              <a:gd name="connsiteX84" fmla="*/ 7630180 w 12191999"/>
              <a:gd name="connsiteY84" fmla="*/ 1970266 h 2083506"/>
              <a:gd name="connsiteX85" fmla="*/ 7609131 w 12191999"/>
              <a:gd name="connsiteY85" fmla="*/ 1971774 h 2083506"/>
              <a:gd name="connsiteX86" fmla="*/ 7555555 w 12191999"/>
              <a:gd name="connsiteY86" fmla="*/ 1969491 h 2083506"/>
              <a:gd name="connsiteX87" fmla="*/ 7520919 w 12191999"/>
              <a:gd name="connsiteY87" fmla="*/ 1970177 h 2083506"/>
              <a:gd name="connsiteX88" fmla="*/ 7456258 w 12191999"/>
              <a:gd name="connsiteY88" fmla="*/ 1960468 h 2083506"/>
              <a:gd name="connsiteX89" fmla="*/ 7393047 w 12191999"/>
              <a:gd name="connsiteY89" fmla="*/ 1952408 h 2083506"/>
              <a:gd name="connsiteX90" fmla="*/ 7199912 w 12191999"/>
              <a:gd name="connsiteY90" fmla="*/ 1959913 h 2083506"/>
              <a:gd name="connsiteX91" fmla="*/ 7146774 w 12191999"/>
              <a:gd name="connsiteY91" fmla="*/ 1956641 h 2083506"/>
              <a:gd name="connsiteX92" fmla="*/ 7122244 w 12191999"/>
              <a:gd name="connsiteY92" fmla="*/ 1953891 h 2083506"/>
              <a:gd name="connsiteX93" fmla="*/ 7032241 w 12191999"/>
              <a:gd name="connsiteY93" fmla="*/ 1962723 h 2083506"/>
              <a:gd name="connsiteX94" fmla="*/ 6941492 w 12191999"/>
              <a:gd name="connsiteY94" fmla="*/ 1976868 h 2083506"/>
              <a:gd name="connsiteX95" fmla="*/ 6906514 w 12191999"/>
              <a:gd name="connsiteY95" fmla="*/ 1968589 h 2083506"/>
              <a:gd name="connsiteX96" fmla="*/ 6826395 w 12191999"/>
              <a:gd name="connsiteY96" fmla="*/ 1974141 h 2083506"/>
              <a:gd name="connsiteX97" fmla="*/ 6716431 w 12191999"/>
              <a:gd name="connsiteY97" fmla="*/ 2004297 h 2083506"/>
              <a:gd name="connsiteX98" fmla="*/ 6569607 w 12191999"/>
              <a:gd name="connsiteY98" fmla="*/ 2015496 h 2083506"/>
              <a:gd name="connsiteX99" fmla="*/ 6561430 w 12191999"/>
              <a:gd name="connsiteY99" fmla="*/ 2020996 h 2083506"/>
              <a:gd name="connsiteX100" fmla="*/ 6549371 w 12191999"/>
              <a:gd name="connsiteY100" fmla="*/ 2024747 h 2083506"/>
              <a:gd name="connsiteX101" fmla="*/ 6547040 w 12191999"/>
              <a:gd name="connsiteY101" fmla="*/ 2024474 h 2083506"/>
              <a:gd name="connsiteX102" fmla="*/ 6530482 w 12191999"/>
              <a:gd name="connsiteY102" fmla="*/ 2026659 h 2083506"/>
              <a:gd name="connsiteX103" fmla="*/ 6528565 w 12191999"/>
              <a:gd name="connsiteY103" fmla="*/ 2028600 h 2083506"/>
              <a:gd name="connsiteX104" fmla="*/ 6517741 w 12191999"/>
              <a:gd name="connsiteY104" fmla="*/ 2030558 h 2083506"/>
              <a:gd name="connsiteX105" fmla="*/ 6497855 w 12191999"/>
              <a:gd name="connsiteY105" fmla="*/ 2035650 h 2083506"/>
              <a:gd name="connsiteX106" fmla="*/ 6492785 w 12191999"/>
              <a:gd name="connsiteY106" fmla="*/ 2035444 h 2083506"/>
              <a:gd name="connsiteX107" fmla="*/ 6460692 w 12191999"/>
              <a:gd name="connsiteY107" fmla="*/ 2041321 h 2083506"/>
              <a:gd name="connsiteX108" fmla="*/ 6459609 w 12191999"/>
              <a:gd name="connsiteY108" fmla="*/ 2040851 h 2083506"/>
              <a:gd name="connsiteX109" fmla="*/ 6447765 w 12191999"/>
              <a:gd name="connsiteY109" fmla="*/ 2040102 h 2083506"/>
              <a:gd name="connsiteX110" fmla="*/ 6426590 w 12191999"/>
              <a:gd name="connsiteY110" fmla="*/ 2039928 h 2083506"/>
              <a:gd name="connsiteX111" fmla="*/ 6401693 w 12191999"/>
              <a:gd name="connsiteY111" fmla="*/ 2033537 h 2083506"/>
              <a:gd name="connsiteX112" fmla="*/ 6387141 w 12191999"/>
              <a:gd name="connsiteY112" fmla="*/ 2033161 h 2083506"/>
              <a:gd name="connsiteX113" fmla="*/ 6357846 w 12191999"/>
              <a:gd name="connsiteY113" fmla="*/ 2036782 h 2083506"/>
              <a:gd name="connsiteX114" fmla="*/ 6342914 w 12191999"/>
              <a:gd name="connsiteY114" fmla="*/ 2037585 h 2083506"/>
              <a:gd name="connsiteX115" fmla="*/ 6336300 w 12191999"/>
              <a:gd name="connsiteY115" fmla="*/ 2038781 h 2083506"/>
              <a:gd name="connsiteX116" fmla="*/ 6317178 w 12191999"/>
              <a:gd name="connsiteY116" fmla="*/ 2038968 h 2083506"/>
              <a:gd name="connsiteX117" fmla="*/ 6161427 w 12191999"/>
              <a:gd name="connsiteY117" fmla="*/ 2047338 h 2083506"/>
              <a:gd name="connsiteX118" fmla="*/ 6097339 w 12191999"/>
              <a:gd name="connsiteY118" fmla="*/ 2082438 h 2083506"/>
              <a:gd name="connsiteX119" fmla="*/ 6079059 w 12191999"/>
              <a:gd name="connsiteY119" fmla="*/ 2081299 h 2083506"/>
              <a:gd name="connsiteX120" fmla="*/ 5998439 w 12191999"/>
              <a:gd name="connsiteY120" fmla="*/ 2070958 h 2083506"/>
              <a:gd name="connsiteX121" fmla="*/ 5904290 w 12191999"/>
              <a:gd name="connsiteY121" fmla="*/ 2070255 h 2083506"/>
              <a:gd name="connsiteX122" fmla="*/ 5814867 w 12191999"/>
              <a:gd name="connsiteY122" fmla="*/ 2079032 h 2083506"/>
              <a:gd name="connsiteX123" fmla="*/ 5725743 w 12191999"/>
              <a:gd name="connsiteY123" fmla="*/ 2070558 h 2083506"/>
              <a:gd name="connsiteX124" fmla="*/ 5650546 w 12191999"/>
              <a:gd name="connsiteY124" fmla="*/ 2052412 h 2083506"/>
              <a:gd name="connsiteX125" fmla="*/ 5581284 w 12191999"/>
              <a:gd name="connsiteY125" fmla="*/ 2023175 h 2083506"/>
              <a:gd name="connsiteX126" fmla="*/ 5572593 w 12191999"/>
              <a:gd name="connsiteY126" fmla="*/ 2018391 h 2083506"/>
              <a:gd name="connsiteX127" fmla="*/ 5548580 w 12191999"/>
              <a:gd name="connsiteY127" fmla="*/ 2016951 h 2083506"/>
              <a:gd name="connsiteX128" fmla="*/ 5471173 w 12191999"/>
              <a:gd name="connsiteY128" fmla="*/ 2018786 h 2083506"/>
              <a:gd name="connsiteX129" fmla="*/ 5340320 w 12191999"/>
              <a:gd name="connsiteY129" fmla="*/ 2037611 h 2083506"/>
              <a:gd name="connsiteX130" fmla="*/ 5254376 w 12191999"/>
              <a:gd name="connsiteY130" fmla="*/ 2042928 h 2083506"/>
              <a:gd name="connsiteX131" fmla="*/ 5258035 w 12191999"/>
              <a:gd name="connsiteY131" fmla="*/ 2035649 h 2083506"/>
              <a:gd name="connsiteX132" fmla="*/ 5230622 w 12191999"/>
              <a:gd name="connsiteY132" fmla="*/ 2024576 h 2083506"/>
              <a:gd name="connsiteX133" fmla="*/ 5026203 w 12191999"/>
              <a:gd name="connsiteY133" fmla="*/ 2030162 h 2083506"/>
              <a:gd name="connsiteX134" fmla="*/ 4973988 w 12191999"/>
              <a:gd name="connsiteY134" fmla="*/ 2026668 h 2083506"/>
              <a:gd name="connsiteX135" fmla="*/ 4928030 w 12191999"/>
              <a:gd name="connsiteY135" fmla="*/ 2033642 h 2083506"/>
              <a:gd name="connsiteX136" fmla="*/ 4908970 w 12191999"/>
              <a:gd name="connsiteY136" fmla="*/ 2030033 h 2083506"/>
              <a:gd name="connsiteX137" fmla="*/ 4905679 w 12191999"/>
              <a:gd name="connsiteY137" fmla="*/ 2029300 h 2083506"/>
              <a:gd name="connsiteX138" fmla="*/ 4892525 w 12191999"/>
              <a:gd name="connsiteY138" fmla="*/ 2028768 h 2083506"/>
              <a:gd name="connsiteX139" fmla="*/ 4888818 w 12191999"/>
              <a:gd name="connsiteY139" fmla="*/ 2025619 h 2083506"/>
              <a:gd name="connsiteX140" fmla="*/ 4869018 w 12191999"/>
              <a:gd name="connsiteY140" fmla="*/ 2022668 h 2083506"/>
              <a:gd name="connsiteX141" fmla="*/ 4844804 w 12191999"/>
              <a:gd name="connsiteY141" fmla="*/ 2022527 h 2083506"/>
              <a:gd name="connsiteX142" fmla="*/ 4758778 w 12191999"/>
              <a:gd name="connsiteY142" fmla="*/ 2021694 h 2083506"/>
              <a:gd name="connsiteX143" fmla="*/ 4744748 w 12191999"/>
              <a:gd name="connsiteY143" fmla="*/ 2023396 h 2083506"/>
              <a:gd name="connsiteX144" fmla="*/ 4698956 w 12191999"/>
              <a:gd name="connsiteY144" fmla="*/ 2020558 h 2083506"/>
              <a:gd name="connsiteX145" fmla="*/ 4658147 w 12191999"/>
              <a:gd name="connsiteY145" fmla="*/ 2019920 h 2083506"/>
              <a:gd name="connsiteX146" fmla="*/ 4631706 w 12191999"/>
              <a:gd name="connsiteY146" fmla="*/ 2021274 h 2083506"/>
              <a:gd name="connsiteX147" fmla="*/ 4624776 w 12191999"/>
              <a:gd name="connsiteY147" fmla="*/ 2020152 h 2083506"/>
              <a:gd name="connsiteX148" fmla="*/ 4598150 w 12191999"/>
              <a:gd name="connsiteY148" fmla="*/ 2019429 h 2083506"/>
              <a:gd name="connsiteX149" fmla="*/ 4584588 w 12191999"/>
              <a:gd name="connsiteY149" fmla="*/ 2021092 h 2083506"/>
              <a:gd name="connsiteX150" fmla="*/ 4571203 w 12191999"/>
              <a:gd name="connsiteY150" fmla="*/ 2017263 h 2083506"/>
              <a:gd name="connsiteX151" fmla="*/ 4567930 w 12191999"/>
              <a:gd name="connsiteY151" fmla="*/ 2014458 h 2083506"/>
              <a:gd name="connsiteX152" fmla="*/ 4548984 w 12191999"/>
              <a:gd name="connsiteY152" fmla="*/ 2015717 h 2083506"/>
              <a:gd name="connsiteX153" fmla="*/ 4533451 w 12191999"/>
              <a:gd name="connsiteY153" fmla="*/ 2012976 h 2083506"/>
              <a:gd name="connsiteX154" fmla="*/ 4519910 w 12191999"/>
              <a:gd name="connsiteY154" fmla="*/ 2014768 h 2083506"/>
              <a:gd name="connsiteX155" fmla="*/ 4514290 w 12191999"/>
              <a:gd name="connsiteY155" fmla="*/ 2014364 h 2083506"/>
              <a:gd name="connsiteX156" fmla="*/ 4500320 w 12191999"/>
              <a:gd name="connsiteY156" fmla="*/ 2013007 h 2083506"/>
              <a:gd name="connsiteX157" fmla="*/ 4476219 w 12191999"/>
              <a:gd name="connsiteY157" fmla="*/ 2009993 h 2083506"/>
              <a:gd name="connsiteX158" fmla="*/ 4468701 w 12191999"/>
              <a:gd name="connsiteY158" fmla="*/ 2009574 h 2083506"/>
              <a:gd name="connsiteX159" fmla="*/ 4452333 w 12191999"/>
              <a:gd name="connsiteY159" fmla="*/ 2004964 h 2083506"/>
              <a:gd name="connsiteX160" fmla="*/ 4420644 w 12191999"/>
              <a:gd name="connsiteY160" fmla="*/ 2001021 h 2083506"/>
              <a:gd name="connsiteX161" fmla="*/ 4364856 w 12191999"/>
              <a:gd name="connsiteY161" fmla="*/ 1987267 h 2083506"/>
              <a:gd name="connsiteX162" fmla="*/ 4332062 w 12191999"/>
              <a:gd name="connsiteY162" fmla="*/ 1980703 h 2083506"/>
              <a:gd name="connsiteX163" fmla="*/ 4309876 w 12191999"/>
              <a:gd name="connsiteY163" fmla="*/ 1974653 h 2083506"/>
              <a:gd name="connsiteX164" fmla="*/ 4244391 w 12191999"/>
              <a:gd name="connsiteY164" fmla="*/ 1966109 h 2083506"/>
              <a:gd name="connsiteX165" fmla="*/ 4132071 w 12191999"/>
              <a:gd name="connsiteY165" fmla="*/ 1954813 h 2083506"/>
              <a:gd name="connsiteX166" fmla="*/ 4109069 w 12191999"/>
              <a:gd name="connsiteY166" fmla="*/ 1951778 h 2083506"/>
              <a:gd name="connsiteX167" fmla="*/ 4092908 w 12191999"/>
              <a:gd name="connsiteY167" fmla="*/ 1946662 h 2083506"/>
              <a:gd name="connsiteX168" fmla="*/ 4092306 w 12191999"/>
              <a:gd name="connsiteY168" fmla="*/ 1943291 h 2083506"/>
              <a:gd name="connsiteX169" fmla="*/ 4080234 w 12191999"/>
              <a:gd name="connsiteY169" fmla="*/ 1941219 h 2083506"/>
              <a:gd name="connsiteX170" fmla="*/ 4077778 w 12191999"/>
              <a:gd name="connsiteY170" fmla="*/ 1940145 h 2083506"/>
              <a:gd name="connsiteX171" fmla="*/ 4062936 w 12191999"/>
              <a:gd name="connsiteY171" fmla="*/ 1934506 h 2083506"/>
              <a:gd name="connsiteX172" fmla="*/ 4012506 w 12191999"/>
              <a:gd name="connsiteY172" fmla="*/ 1935475 h 2083506"/>
              <a:gd name="connsiteX173" fmla="*/ 3965880 w 12191999"/>
              <a:gd name="connsiteY173" fmla="*/ 1925968 h 2083506"/>
              <a:gd name="connsiteX174" fmla="*/ 3765338 w 12191999"/>
              <a:gd name="connsiteY174" fmla="*/ 1906649 h 2083506"/>
              <a:gd name="connsiteX175" fmla="*/ 3749493 w 12191999"/>
              <a:gd name="connsiteY175" fmla="*/ 1893071 h 2083506"/>
              <a:gd name="connsiteX176" fmla="*/ 3672704 w 12191999"/>
              <a:gd name="connsiteY176" fmla="*/ 1881383 h 2083506"/>
              <a:gd name="connsiteX177" fmla="*/ 3530082 w 12191999"/>
              <a:gd name="connsiteY177" fmla="*/ 1883187 h 2083506"/>
              <a:gd name="connsiteX178" fmla="*/ 3387664 w 12191999"/>
              <a:gd name="connsiteY178" fmla="*/ 1862579 h 2083506"/>
              <a:gd name="connsiteX179" fmla="*/ 3371681 w 12191999"/>
              <a:gd name="connsiteY179" fmla="*/ 1865293 h 2083506"/>
              <a:gd name="connsiteX180" fmla="*/ 3355305 w 12191999"/>
              <a:gd name="connsiteY180" fmla="*/ 1865842 h 2083506"/>
              <a:gd name="connsiteX181" fmla="*/ 3353790 w 12191999"/>
              <a:gd name="connsiteY181" fmla="*/ 1865158 h 2083506"/>
              <a:gd name="connsiteX182" fmla="*/ 3336210 w 12191999"/>
              <a:gd name="connsiteY182" fmla="*/ 1863564 h 2083506"/>
              <a:gd name="connsiteX183" fmla="*/ 3331381 w 12191999"/>
              <a:gd name="connsiteY183" fmla="*/ 1864716 h 2083506"/>
              <a:gd name="connsiteX184" fmla="*/ 3319012 w 12191999"/>
              <a:gd name="connsiteY184" fmla="*/ 1864093 h 2083506"/>
              <a:gd name="connsiteX185" fmla="*/ 3293818 w 12191999"/>
              <a:gd name="connsiteY185" fmla="*/ 1864135 h 2083506"/>
              <a:gd name="connsiteX186" fmla="*/ 3289881 w 12191999"/>
              <a:gd name="connsiteY186" fmla="*/ 1862954 h 2083506"/>
              <a:gd name="connsiteX187" fmla="*/ 3253090 w 12191999"/>
              <a:gd name="connsiteY187" fmla="*/ 1861164 h 2083506"/>
              <a:gd name="connsiteX188" fmla="*/ 3252949 w 12191999"/>
              <a:gd name="connsiteY188" fmla="*/ 1860574 h 2083506"/>
              <a:gd name="connsiteX189" fmla="*/ 3244187 w 12191999"/>
              <a:gd name="connsiteY189" fmla="*/ 1857604 h 2083506"/>
              <a:gd name="connsiteX190" fmla="*/ 3246570 w 12191999"/>
              <a:gd name="connsiteY190" fmla="*/ 1852946 h 2083506"/>
              <a:gd name="connsiteX191" fmla="*/ 3237810 w 12191999"/>
              <a:gd name="connsiteY191" fmla="*/ 1853064 h 2083506"/>
              <a:gd name="connsiteX192" fmla="*/ 3230822 w 12191999"/>
              <a:gd name="connsiteY192" fmla="*/ 1855474 h 2083506"/>
              <a:gd name="connsiteX193" fmla="*/ 3136549 w 12191999"/>
              <a:gd name="connsiteY193" fmla="*/ 1874037 h 2083506"/>
              <a:gd name="connsiteX194" fmla="*/ 2845754 w 12191999"/>
              <a:gd name="connsiteY194" fmla="*/ 1910932 h 2083506"/>
              <a:gd name="connsiteX195" fmla="*/ 2786878 w 12191999"/>
              <a:gd name="connsiteY195" fmla="*/ 1917162 h 2083506"/>
              <a:gd name="connsiteX196" fmla="*/ 2725298 w 12191999"/>
              <a:gd name="connsiteY196" fmla="*/ 1912340 h 2083506"/>
              <a:gd name="connsiteX197" fmla="*/ 2697754 w 12191999"/>
              <a:gd name="connsiteY197" fmla="*/ 1914863 h 2083506"/>
              <a:gd name="connsiteX198" fmla="*/ 2568063 w 12191999"/>
              <a:gd name="connsiteY198" fmla="*/ 1936283 h 2083506"/>
              <a:gd name="connsiteX199" fmla="*/ 2489784 w 12191999"/>
              <a:gd name="connsiteY199" fmla="*/ 1943720 h 2083506"/>
              <a:gd name="connsiteX200" fmla="*/ 2458978 w 12191999"/>
              <a:gd name="connsiteY200" fmla="*/ 1938095 h 2083506"/>
              <a:gd name="connsiteX201" fmla="*/ 2318712 w 12191999"/>
              <a:gd name="connsiteY201" fmla="*/ 1934474 h 2083506"/>
              <a:gd name="connsiteX202" fmla="*/ 2268709 w 12191999"/>
              <a:gd name="connsiteY202" fmla="*/ 1940521 h 2083506"/>
              <a:gd name="connsiteX203" fmla="*/ 2264080 w 12191999"/>
              <a:gd name="connsiteY203" fmla="*/ 1941232 h 2083506"/>
              <a:gd name="connsiteX204" fmla="*/ 2254684 w 12191999"/>
              <a:gd name="connsiteY204" fmla="*/ 1943524 h 2083506"/>
              <a:gd name="connsiteX205" fmla="*/ 2252523 w 12191999"/>
              <a:gd name="connsiteY205" fmla="*/ 1943004 h 2083506"/>
              <a:gd name="connsiteX206" fmla="*/ 2173350 w 12191999"/>
              <a:gd name="connsiteY206" fmla="*/ 1929202 h 2083506"/>
              <a:gd name="connsiteX207" fmla="*/ 2155266 w 12191999"/>
              <a:gd name="connsiteY207" fmla="*/ 1920267 h 2083506"/>
              <a:gd name="connsiteX208" fmla="*/ 2091013 w 12191999"/>
              <a:gd name="connsiteY208" fmla="*/ 1914631 h 2083506"/>
              <a:gd name="connsiteX209" fmla="*/ 2030712 w 12191999"/>
              <a:gd name="connsiteY209" fmla="*/ 1897690 h 2083506"/>
              <a:gd name="connsiteX210" fmla="*/ 1908838 w 12191999"/>
              <a:gd name="connsiteY210" fmla="*/ 1892222 h 2083506"/>
              <a:gd name="connsiteX211" fmla="*/ 1877796 w 12191999"/>
              <a:gd name="connsiteY211" fmla="*/ 1883887 h 2083506"/>
              <a:gd name="connsiteX212" fmla="*/ 1875824 w 12191999"/>
              <a:gd name="connsiteY212" fmla="*/ 1879265 h 2083506"/>
              <a:gd name="connsiteX213" fmla="*/ 1823048 w 12191999"/>
              <a:gd name="connsiteY213" fmla="*/ 1881064 h 2083506"/>
              <a:gd name="connsiteX214" fmla="*/ 1765736 w 12191999"/>
              <a:gd name="connsiteY214" fmla="*/ 1856578 h 2083506"/>
              <a:gd name="connsiteX215" fmla="*/ 1725669 w 12191999"/>
              <a:gd name="connsiteY215" fmla="*/ 1833744 h 2083506"/>
              <a:gd name="connsiteX216" fmla="*/ 1725216 w 12191999"/>
              <a:gd name="connsiteY216" fmla="*/ 1829447 h 2083506"/>
              <a:gd name="connsiteX217" fmla="*/ 1721485 w 12191999"/>
              <a:gd name="connsiteY217" fmla="*/ 1828960 h 2083506"/>
              <a:gd name="connsiteX218" fmla="*/ 1717786 w 12191999"/>
              <a:gd name="connsiteY218" fmla="*/ 1832224 h 2083506"/>
              <a:gd name="connsiteX219" fmla="*/ 1689907 w 12191999"/>
              <a:gd name="connsiteY219" fmla="*/ 1825425 h 2083506"/>
              <a:gd name="connsiteX220" fmla="*/ 1688093 w 12191999"/>
              <a:gd name="connsiteY220" fmla="*/ 1817391 h 2083506"/>
              <a:gd name="connsiteX221" fmla="*/ 1496789 w 12191999"/>
              <a:gd name="connsiteY221" fmla="*/ 1805297 h 2083506"/>
              <a:gd name="connsiteX222" fmla="*/ 1392839 w 12191999"/>
              <a:gd name="connsiteY222" fmla="*/ 1758649 h 2083506"/>
              <a:gd name="connsiteX223" fmla="*/ 1360872 w 12191999"/>
              <a:gd name="connsiteY223" fmla="*/ 1752441 h 2083506"/>
              <a:gd name="connsiteX224" fmla="*/ 1313885 w 12191999"/>
              <a:gd name="connsiteY224" fmla="*/ 1731785 h 2083506"/>
              <a:gd name="connsiteX225" fmla="*/ 1247665 w 12191999"/>
              <a:gd name="connsiteY225" fmla="*/ 1727765 h 2083506"/>
              <a:gd name="connsiteX226" fmla="*/ 1196850 w 12191999"/>
              <a:gd name="connsiteY226" fmla="*/ 1729622 h 2083506"/>
              <a:gd name="connsiteX227" fmla="*/ 1168728 w 12191999"/>
              <a:gd name="connsiteY227" fmla="*/ 1728550 h 2083506"/>
              <a:gd name="connsiteX228" fmla="*/ 1096918 w 12191999"/>
              <a:gd name="connsiteY228" fmla="*/ 1721485 h 2083506"/>
              <a:gd name="connsiteX229" fmla="*/ 1094082 w 12191999"/>
              <a:gd name="connsiteY229" fmla="*/ 1720113 h 2083506"/>
              <a:gd name="connsiteX230" fmla="*/ 1040782 w 12191999"/>
              <a:gd name="connsiteY230" fmla="*/ 1721762 h 2083506"/>
              <a:gd name="connsiteX231" fmla="*/ 955980 w 12191999"/>
              <a:gd name="connsiteY231" fmla="*/ 1719289 h 2083506"/>
              <a:gd name="connsiteX232" fmla="*/ 926108 w 12191999"/>
              <a:gd name="connsiteY232" fmla="*/ 1715917 h 2083506"/>
              <a:gd name="connsiteX233" fmla="*/ 876049 w 12191999"/>
              <a:gd name="connsiteY233" fmla="*/ 1710422 h 2083506"/>
              <a:gd name="connsiteX234" fmla="*/ 839194 w 12191999"/>
              <a:gd name="connsiteY234" fmla="*/ 1700176 h 2083506"/>
              <a:gd name="connsiteX235" fmla="*/ 797112 w 12191999"/>
              <a:gd name="connsiteY235" fmla="*/ 1698014 h 2083506"/>
              <a:gd name="connsiteX236" fmla="*/ 786610 w 12191999"/>
              <a:gd name="connsiteY236" fmla="*/ 1705455 h 2083506"/>
              <a:gd name="connsiteX237" fmla="*/ 741833 w 12191999"/>
              <a:gd name="connsiteY237" fmla="*/ 1700566 h 2083506"/>
              <a:gd name="connsiteX238" fmla="*/ 673985 w 12191999"/>
              <a:gd name="connsiteY238" fmla="*/ 1692278 h 2083506"/>
              <a:gd name="connsiteX239" fmla="*/ 634665 w 12191999"/>
              <a:gd name="connsiteY239" fmla="*/ 1689550 h 2083506"/>
              <a:gd name="connsiteX240" fmla="*/ 527471 w 12191999"/>
              <a:gd name="connsiteY240" fmla="*/ 1679869 h 2083506"/>
              <a:gd name="connsiteX241" fmla="*/ 420260 w 12191999"/>
              <a:gd name="connsiteY241" fmla="*/ 1668475 h 2083506"/>
              <a:gd name="connsiteX242" fmla="*/ 357630 w 12191999"/>
              <a:gd name="connsiteY242" fmla="*/ 1652142 h 2083506"/>
              <a:gd name="connsiteX243" fmla="*/ 269407 w 12191999"/>
              <a:gd name="connsiteY243" fmla="*/ 1643812 h 2083506"/>
              <a:gd name="connsiteX244" fmla="*/ 254769 w 12191999"/>
              <a:gd name="connsiteY244" fmla="*/ 1641013 h 2083506"/>
              <a:gd name="connsiteX245" fmla="*/ 150763 w 12191999"/>
              <a:gd name="connsiteY245" fmla="*/ 1628143 h 2083506"/>
              <a:gd name="connsiteX246" fmla="*/ 29133 w 12191999"/>
              <a:gd name="connsiteY246" fmla="*/ 1626172 h 2083506"/>
              <a:gd name="connsiteX247" fmla="*/ 0 w 12191999"/>
              <a:gd name="connsiteY247" fmla="*/ 1619589 h 2083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Lst>
            <a:rect l="l" t="t" r="r" b="b"/>
            <a:pathLst>
              <a:path w="12191999" h="2083506">
                <a:moveTo>
                  <a:pt x="0" y="0"/>
                </a:moveTo>
                <a:lnTo>
                  <a:pt x="9429748" y="0"/>
                </a:lnTo>
                <a:lnTo>
                  <a:pt x="9429748" y="1"/>
                </a:lnTo>
                <a:lnTo>
                  <a:pt x="12191999" y="1"/>
                </a:lnTo>
                <a:lnTo>
                  <a:pt x="12191999" y="1164372"/>
                </a:lnTo>
                <a:lnTo>
                  <a:pt x="12147852" y="1163783"/>
                </a:lnTo>
                <a:cubicBezTo>
                  <a:pt x="12063101" y="1189107"/>
                  <a:pt x="12045020" y="1156925"/>
                  <a:pt x="11993604" y="1153496"/>
                </a:cubicBezTo>
                <a:cubicBezTo>
                  <a:pt x="11954216" y="1165241"/>
                  <a:pt x="11911195" y="1167350"/>
                  <a:pt x="11865319" y="1176624"/>
                </a:cubicBezTo>
                <a:cubicBezTo>
                  <a:pt x="11822513" y="1184682"/>
                  <a:pt x="11766915" y="1201558"/>
                  <a:pt x="11718353" y="1209136"/>
                </a:cubicBezTo>
                <a:cubicBezTo>
                  <a:pt x="11675379" y="1217463"/>
                  <a:pt x="11638007" y="1216639"/>
                  <a:pt x="11609067" y="1218512"/>
                </a:cubicBezTo>
                <a:cubicBezTo>
                  <a:pt x="11597582" y="1221322"/>
                  <a:pt x="11554280" y="1243577"/>
                  <a:pt x="11545958" y="1240430"/>
                </a:cubicBezTo>
                <a:lnTo>
                  <a:pt x="11445770" y="1225780"/>
                </a:lnTo>
                <a:cubicBezTo>
                  <a:pt x="11425543" y="1230782"/>
                  <a:pt x="11413740" y="1222096"/>
                  <a:pt x="11398842" y="1227250"/>
                </a:cubicBezTo>
                <a:cubicBezTo>
                  <a:pt x="11367060" y="1233093"/>
                  <a:pt x="11269285" y="1263712"/>
                  <a:pt x="11240093" y="1266797"/>
                </a:cubicBezTo>
                <a:cubicBezTo>
                  <a:pt x="11197297" y="1273685"/>
                  <a:pt x="11181311" y="1272682"/>
                  <a:pt x="11141364" y="1288059"/>
                </a:cubicBezTo>
                <a:cubicBezTo>
                  <a:pt x="11099891" y="1305386"/>
                  <a:pt x="11051533" y="1319157"/>
                  <a:pt x="11015396" y="1353104"/>
                </a:cubicBezTo>
                <a:cubicBezTo>
                  <a:pt x="11009424" y="1362217"/>
                  <a:pt x="10992328" y="1361966"/>
                  <a:pt x="10973905" y="1365109"/>
                </a:cubicBezTo>
                <a:cubicBezTo>
                  <a:pt x="10955482" y="1368254"/>
                  <a:pt x="10907369" y="1372817"/>
                  <a:pt x="10904858" y="1371966"/>
                </a:cubicBezTo>
                <a:cubicBezTo>
                  <a:pt x="10880521" y="1379494"/>
                  <a:pt x="10873670" y="1399734"/>
                  <a:pt x="10827883" y="1410270"/>
                </a:cubicBezTo>
                <a:cubicBezTo>
                  <a:pt x="10790248" y="1415655"/>
                  <a:pt x="10724899" y="1420726"/>
                  <a:pt x="10690996" y="1426394"/>
                </a:cubicBezTo>
                <a:cubicBezTo>
                  <a:pt x="10676463" y="1423331"/>
                  <a:pt x="10634514" y="1436908"/>
                  <a:pt x="10624461" y="1444283"/>
                </a:cubicBezTo>
                <a:cubicBezTo>
                  <a:pt x="10601952" y="1468442"/>
                  <a:pt x="10536224" y="1460228"/>
                  <a:pt x="10517208" y="1478947"/>
                </a:cubicBezTo>
                <a:cubicBezTo>
                  <a:pt x="10509508" y="1482271"/>
                  <a:pt x="10505833" y="1468818"/>
                  <a:pt x="10497937" y="1469831"/>
                </a:cubicBezTo>
                <a:lnTo>
                  <a:pt x="10471201" y="1486037"/>
                </a:lnTo>
                <a:lnTo>
                  <a:pt x="10448263" y="1478223"/>
                </a:lnTo>
                <a:lnTo>
                  <a:pt x="10388089" y="1507175"/>
                </a:lnTo>
                <a:cubicBezTo>
                  <a:pt x="10350285" y="1513081"/>
                  <a:pt x="10383281" y="1526586"/>
                  <a:pt x="10333720" y="1515848"/>
                </a:cubicBezTo>
                <a:cubicBezTo>
                  <a:pt x="10286428" y="1526223"/>
                  <a:pt x="10174884" y="1550019"/>
                  <a:pt x="10104338" y="1569424"/>
                </a:cubicBezTo>
                <a:cubicBezTo>
                  <a:pt x="10066963" y="1581564"/>
                  <a:pt x="9967395" y="1605712"/>
                  <a:pt x="9910445" y="1632275"/>
                </a:cubicBezTo>
                <a:cubicBezTo>
                  <a:pt x="9856131" y="1644130"/>
                  <a:pt x="9831118" y="1689967"/>
                  <a:pt x="9770872" y="1688088"/>
                </a:cubicBezTo>
                <a:cubicBezTo>
                  <a:pt x="9769882" y="1691843"/>
                  <a:pt x="9737016" y="1697044"/>
                  <a:pt x="9733849" y="1700034"/>
                </a:cubicBezTo>
                <a:lnTo>
                  <a:pt x="9703714" y="1730093"/>
                </a:lnTo>
                <a:lnTo>
                  <a:pt x="9698351" y="1730377"/>
                </a:lnTo>
                <a:lnTo>
                  <a:pt x="9632895" y="1736363"/>
                </a:lnTo>
                <a:lnTo>
                  <a:pt x="9569107" y="1741010"/>
                </a:lnTo>
                <a:cubicBezTo>
                  <a:pt x="9558961" y="1745882"/>
                  <a:pt x="9548028" y="1750646"/>
                  <a:pt x="9536451" y="1755120"/>
                </a:cubicBezTo>
                <a:lnTo>
                  <a:pt x="9529385" y="1757515"/>
                </a:lnTo>
                <a:lnTo>
                  <a:pt x="9498527" y="1753117"/>
                </a:lnTo>
                <a:lnTo>
                  <a:pt x="9436642" y="1755478"/>
                </a:lnTo>
                <a:lnTo>
                  <a:pt x="9429748" y="1756317"/>
                </a:lnTo>
                <a:lnTo>
                  <a:pt x="9429748" y="1768745"/>
                </a:lnTo>
                <a:lnTo>
                  <a:pt x="9425802" y="1769273"/>
                </a:lnTo>
                <a:cubicBezTo>
                  <a:pt x="9390751" y="1773262"/>
                  <a:pt x="9371406" y="1773457"/>
                  <a:pt x="9349763" y="1776107"/>
                </a:cubicBezTo>
                <a:cubicBezTo>
                  <a:pt x="9314721" y="1782260"/>
                  <a:pt x="9277650" y="1796217"/>
                  <a:pt x="9256503" y="1800699"/>
                </a:cubicBezTo>
                <a:lnTo>
                  <a:pt x="9222873" y="1803003"/>
                </a:lnTo>
                <a:lnTo>
                  <a:pt x="9224095" y="1807355"/>
                </a:lnTo>
                <a:lnTo>
                  <a:pt x="9211603" y="1807675"/>
                </a:lnTo>
                <a:lnTo>
                  <a:pt x="9183719" y="1807781"/>
                </a:lnTo>
                <a:cubicBezTo>
                  <a:pt x="9166319" y="1808439"/>
                  <a:pt x="9117935" y="1807396"/>
                  <a:pt x="9100221" y="1808989"/>
                </a:cubicBezTo>
                <a:cubicBezTo>
                  <a:pt x="9095111" y="1813630"/>
                  <a:pt x="9087224" y="1816160"/>
                  <a:pt x="9077439" y="1817333"/>
                </a:cubicBezTo>
                <a:lnTo>
                  <a:pt x="9055889" y="1817464"/>
                </a:lnTo>
                <a:lnTo>
                  <a:pt x="8930912" y="1828648"/>
                </a:lnTo>
                <a:lnTo>
                  <a:pt x="8913729" y="1829483"/>
                </a:lnTo>
                <a:lnTo>
                  <a:pt x="8904423" y="1833234"/>
                </a:lnTo>
                <a:cubicBezTo>
                  <a:pt x="8897319" y="1833982"/>
                  <a:pt x="8876911" y="1833498"/>
                  <a:pt x="8871099" y="1833979"/>
                </a:cubicBezTo>
                <a:lnTo>
                  <a:pt x="8869557" y="1836113"/>
                </a:lnTo>
                <a:cubicBezTo>
                  <a:pt x="8851043" y="1839524"/>
                  <a:pt x="8781405" y="1850882"/>
                  <a:pt x="8760021" y="1854442"/>
                </a:cubicBezTo>
                <a:cubicBezTo>
                  <a:pt x="8755749" y="1851161"/>
                  <a:pt x="8746183" y="1856343"/>
                  <a:pt x="8741254" y="1857469"/>
                </a:cubicBezTo>
                <a:cubicBezTo>
                  <a:pt x="8740491" y="1855259"/>
                  <a:pt x="8728559" y="1854585"/>
                  <a:pt x="8725039" y="1856552"/>
                </a:cubicBezTo>
                <a:cubicBezTo>
                  <a:pt x="8641157" y="1867333"/>
                  <a:pt x="8683145" y="1845054"/>
                  <a:pt x="8635265" y="1859168"/>
                </a:cubicBezTo>
                <a:cubicBezTo>
                  <a:pt x="8626795" y="1860103"/>
                  <a:pt x="8619931" y="1859212"/>
                  <a:pt x="8613911" y="1857561"/>
                </a:cubicBezTo>
                <a:lnTo>
                  <a:pt x="8604931" y="1854170"/>
                </a:lnTo>
                <a:lnTo>
                  <a:pt x="8570171" y="1860579"/>
                </a:lnTo>
                <a:cubicBezTo>
                  <a:pt x="8553049" y="1862813"/>
                  <a:pt x="8535028" y="1864294"/>
                  <a:pt x="8516537" y="1864971"/>
                </a:cubicBezTo>
                <a:cubicBezTo>
                  <a:pt x="8512388" y="1860455"/>
                  <a:pt x="8497874" y="1866870"/>
                  <a:pt x="8491046" y="1868141"/>
                </a:cubicBezTo>
                <a:cubicBezTo>
                  <a:pt x="8490975" y="1865191"/>
                  <a:pt x="8475847" y="1863778"/>
                  <a:pt x="8470478" y="1866216"/>
                </a:cubicBezTo>
                <a:cubicBezTo>
                  <a:pt x="8357654" y="1876758"/>
                  <a:pt x="8421139" y="1849210"/>
                  <a:pt x="8353433" y="1865729"/>
                </a:cubicBezTo>
                <a:lnTo>
                  <a:pt x="8347675" y="1865075"/>
                </a:lnTo>
                <a:lnTo>
                  <a:pt x="8343939" y="1865677"/>
                </a:lnTo>
                <a:cubicBezTo>
                  <a:pt x="8309852" y="1870841"/>
                  <a:pt x="8272587" y="1875809"/>
                  <a:pt x="8221566" y="1881148"/>
                </a:cubicBezTo>
                <a:cubicBezTo>
                  <a:pt x="8158043" y="1892960"/>
                  <a:pt x="8095547" y="1914042"/>
                  <a:pt x="8066095" y="1919902"/>
                </a:cubicBezTo>
                <a:cubicBezTo>
                  <a:pt x="8058949" y="1919234"/>
                  <a:pt x="8051921" y="1917862"/>
                  <a:pt x="8044849" y="1916308"/>
                </a:cubicBezTo>
                <a:lnTo>
                  <a:pt x="8041142" y="1915506"/>
                </a:lnTo>
                <a:lnTo>
                  <a:pt x="8022159" y="1911521"/>
                </a:lnTo>
                <a:lnTo>
                  <a:pt x="7944932" y="1917265"/>
                </a:lnTo>
                <a:lnTo>
                  <a:pt x="7879011" y="1928570"/>
                </a:lnTo>
                <a:lnTo>
                  <a:pt x="7865529" y="1934399"/>
                </a:lnTo>
                <a:lnTo>
                  <a:pt x="7774801" y="1947969"/>
                </a:lnTo>
                <a:lnTo>
                  <a:pt x="7748398" y="1955982"/>
                </a:lnTo>
                <a:lnTo>
                  <a:pt x="7740684" y="1955717"/>
                </a:lnTo>
                <a:cubicBezTo>
                  <a:pt x="7728362" y="1958584"/>
                  <a:pt x="7714099" y="1968442"/>
                  <a:pt x="7712976" y="1960442"/>
                </a:cubicBezTo>
                <a:lnTo>
                  <a:pt x="7699956" y="1966104"/>
                </a:lnTo>
                <a:lnTo>
                  <a:pt x="7684158" y="1962927"/>
                </a:lnTo>
                <a:cubicBezTo>
                  <a:pt x="7674684" y="1962643"/>
                  <a:pt x="7652105" y="1963177"/>
                  <a:pt x="7643109" y="1964400"/>
                </a:cubicBezTo>
                <a:lnTo>
                  <a:pt x="7630180" y="1970266"/>
                </a:lnTo>
                <a:lnTo>
                  <a:pt x="7609131" y="1971774"/>
                </a:lnTo>
                <a:cubicBezTo>
                  <a:pt x="7596694" y="1971644"/>
                  <a:pt x="7570258" y="1969757"/>
                  <a:pt x="7555555" y="1969491"/>
                </a:cubicBezTo>
                <a:cubicBezTo>
                  <a:pt x="7541460" y="1966540"/>
                  <a:pt x="7530571" y="1964848"/>
                  <a:pt x="7520919" y="1970177"/>
                </a:cubicBezTo>
                <a:cubicBezTo>
                  <a:pt x="7500295" y="1966884"/>
                  <a:pt x="7480780" y="1949401"/>
                  <a:pt x="7456258" y="1960468"/>
                </a:cubicBezTo>
                <a:cubicBezTo>
                  <a:pt x="7434946" y="1957506"/>
                  <a:pt x="7435772" y="1952500"/>
                  <a:pt x="7393047" y="1952408"/>
                </a:cubicBezTo>
                <a:cubicBezTo>
                  <a:pt x="7356520" y="1952860"/>
                  <a:pt x="7236307" y="1958626"/>
                  <a:pt x="7199912" y="1959913"/>
                </a:cubicBezTo>
                <a:cubicBezTo>
                  <a:pt x="7176501" y="1959942"/>
                  <a:pt x="7160098" y="1958343"/>
                  <a:pt x="7146774" y="1956641"/>
                </a:cubicBezTo>
                <a:lnTo>
                  <a:pt x="7122244" y="1953891"/>
                </a:lnTo>
                <a:lnTo>
                  <a:pt x="7032241" y="1962723"/>
                </a:lnTo>
                <a:cubicBezTo>
                  <a:pt x="6997214" y="1965198"/>
                  <a:pt x="6963725" y="1968396"/>
                  <a:pt x="6941492" y="1976868"/>
                </a:cubicBezTo>
                <a:cubicBezTo>
                  <a:pt x="6947015" y="1970398"/>
                  <a:pt x="6923088" y="1965379"/>
                  <a:pt x="6906514" y="1968589"/>
                </a:cubicBezTo>
                <a:cubicBezTo>
                  <a:pt x="6925890" y="1943204"/>
                  <a:pt x="6840983" y="1991464"/>
                  <a:pt x="6826395" y="1974141"/>
                </a:cubicBezTo>
                <a:cubicBezTo>
                  <a:pt x="6825676" y="1990223"/>
                  <a:pt x="6751393" y="2017492"/>
                  <a:pt x="6716431" y="2004297"/>
                </a:cubicBezTo>
                <a:cubicBezTo>
                  <a:pt x="6663167" y="2007518"/>
                  <a:pt x="6625450" y="2020811"/>
                  <a:pt x="6569607" y="2015496"/>
                </a:cubicBezTo>
                <a:cubicBezTo>
                  <a:pt x="6567874" y="2017648"/>
                  <a:pt x="6565034" y="2019449"/>
                  <a:pt x="6561430" y="2020996"/>
                </a:cubicBezTo>
                <a:lnTo>
                  <a:pt x="6549371" y="2024747"/>
                </a:lnTo>
                <a:lnTo>
                  <a:pt x="6547040" y="2024474"/>
                </a:lnTo>
                <a:cubicBezTo>
                  <a:pt x="6537882" y="2024425"/>
                  <a:pt x="6533193" y="2025332"/>
                  <a:pt x="6530482" y="2026659"/>
                </a:cubicBezTo>
                <a:lnTo>
                  <a:pt x="6528565" y="2028600"/>
                </a:lnTo>
                <a:lnTo>
                  <a:pt x="6517741" y="2030558"/>
                </a:lnTo>
                <a:lnTo>
                  <a:pt x="6497855" y="2035650"/>
                </a:lnTo>
                <a:lnTo>
                  <a:pt x="6492785" y="2035444"/>
                </a:lnTo>
                <a:lnTo>
                  <a:pt x="6460692" y="2041321"/>
                </a:lnTo>
                <a:lnTo>
                  <a:pt x="6459609" y="2040851"/>
                </a:lnTo>
                <a:cubicBezTo>
                  <a:pt x="6456451" y="2039933"/>
                  <a:pt x="6452734" y="2039508"/>
                  <a:pt x="6447765" y="2040102"/>
                </a:cubicBezTo>
                <a:cubicBezTo>
                  <a:pt x="6446007" y="2031126"/>
                  <a:pt x="6441093" y="2037380"/>
                  <a:pt x="6426590" y="2039928"/>
                </a:cubicBezTo>
                <a:cubicBezTo>
                  <a:pt x="6423606" y="2033241"/>
                  <a:pt x="6413230" y="2032925"/>
                  <a:pt x="6401693" y="2033537"/>
                </a:cubicBezTo>
                <a:lnTo>
                  <a:pt x="6387141" y="2033161"/>
                </a:lnTo>
                <a:lnTo>
                  <a:pt x="6357846" y="2036782"/>
                </a:lnTo>
                <a:lnTo>
                  <a:pt x="6342914" y="2037585"/>
                </a:lnTo>
                <a:lnTo>
                  <a:pt x="6336300" y="2038781"/>
                </a:lnTo>
                <a:lnTo>
                  <a:pt x="6317178" y="2038968"/>
                </a:lnTo>
                <a:lnTo>
                  <a:pt x="6161427" y="2047338"/>
                </a:lnTo>
                <a:cubicBezTo>
                  <a:pt x="6147824" y="2057658"/>
                  <a:pt x="6118908" y="2077615"/>
                  <a:pt x="6097339" y="2082438"/>
                </a:cubicBezTo>
                <a:cubicBezTo>
                  <a:pt x="6090149" y="2084046"/>
                  <a:pt x="6083776" y="2083972"/>
                  <a:pt x="6079059" y="2081299"/>
                </a:cubicBezTo>
                <a:cubicBezTo>
                  <a:pt x="6063900" y="2082334"/>
                  <a:pt x="6011621" y="2084537"/>
                  <a:pt x="5998439" y="2070958"/>
                </a:cubicBezTo>
                <a:cubicBezTo>
                  <a:pt x="5976443" y="2071759"/>
                  <a:pt x="5925514" y="2069780"/>
                  <a:pt x="5904290" y="2070255"/>
                </a:cubicBezTo>
                <a:cubicBezTo>
                  <a:pt x="5871515" y="2066244"/>
                  <a:pt x="5843986" y="2088249"/>
                  <a:pt x="5814867" y="2079032"/>
                </a:cubicBezTo>
                <a:cubicBezTo>
                  <a:pt x="5792003" y="2070559"/>
                  <a:pt x="5750009" y="2076273"/>
                  <a:pt x="5725743" y="2070558"/>
                </a:cubicBezTo>
                <a:cubicBezTo>
                  <a:pt x="5716432" y="2058355"/>
                  <a:pt x="5667424" y="2047322"/>
                  <a:pt x="5650546" y="2052412"/>
                </a:cubicBezTo>
                <a:cubicBezTo>
                  <a:pt x="5614627" y="2046084"/>
                  <a:pt x="5608108" y="2028306"/>
                  <a:pt x="5581284" y="2023175"/>
                </a:cubicBezTo>
                <a:lnTo>
                  <a:pt x="5572593" y="2018391"/>
                </a:lnTo>
                <a:lnTo>
                  <a:pt x="5548580" y="2016951"/>
                </a:lnTo>
                <a:cubicBezTo>
                  <a:pt x="5523726" y="2017783"/>
                  <a:pt x="5498337" y="2019663"/>
                  <a:pt x="5471173" y="2018786"/>
                </a:cubicBezTo>
                <a:cubicBezTo>
                  <a:pt x="5447687" y="2003020"/>
                  <a:pt x="5353807" y="2022324"/>
                  <a:pt x="5340320" y="2037611"/>
                </a:cubicBezTo>
                <a:cubicBezTo>
                  <a:pt x="5340015" y="2024215"/>
                  <a:pt x="5271937" y="2042455"/>
                  <a:pt x="5254376" y="2042928"/>
                </a:cubicBezTo>
                <a:cubicBezTo>
                  <a:pt x="5248522" y="2043086"/>
                  <a:pt x="5248281" y="2041270"/>
                  <a:pt x="5258035" y="2035649"/>
                </a:cubicBezTo>
                <a:cubicBezTo>
                  <a:pt x="5239374" y="2037214"/>
                  <a:pt x="5220112" y="2030252"/>
                  <a:pt x="5230622" y="2024576"/>
                </a:cubicBezTo>
                <a:cubicBezTo>
                  <a:pt x="5173932" y="2036724"/>
                  <a:pt x="5090262" y="2024645"/>
                  <a:pt x="5026203" y="2030162"/>
                </a:cubicBezTo>
                <a:cubicBezTo>
                  <a:pt x="4991280" y="2016814"/>
                  <a:pt x="5010212" y="2029164"/>
                  <a:pt x="4973988" y="2026668"/>
                </a:cubicBezTo>
                <a:cubicBezTo>
                  <a:pt x="4983896" y="2038955"/>
                  <a:pt x="4930012" y="2019774"/>
                  <a:pt x="4928030" y="2033642"/>
                </a:cubicBezTo>
                <a:cubicBezTo>
                  <a:pt x="4921501" y="2032748"/>
                  <a:pt x="4915238" y="2031445"/>
                  <a:pt x="4908970" y="2030033"/>
                </a:cubicBezTo>
                <a:lnTo>
                  <a:pt x="4905679" y="2029300"/>
                </a:lnTo>
                <a:lnTo>
                  <a:pt x="4892525" y="2028768"/>
                </a:lnTo>
                <a:lnTo>
                  <a:pt x="4888818" y="2025619"/>
                </a:lnTo>
                <a:lnTo>
                  <a:pt x="4869018" y="2022668"/>
                </a:lnTo>
                <a:cubicBezTo>
                  <a:pt x="4861602" y="2022028"/>
                  <a:pt x="4853622" y="2021880"/>
                  <a:pt x="4844804" y="2022527"/>
                </a:cubicBezTo>
                <a:cubicBezTo>
                  <a:pt x="4823110" y="2028022"/>
                  <a:pt x="4789330" y="2021287"/>
                  <a:pt x="4758778" y="2021694"/>
                </a:cubicBezTo>
                <a:lnTo>
                  <a:pt x="4744748" y="2023396"/>
                </a:lnTo>
                <a:lnTo>
                  <a:pt x="4698956" y="2020558"/>
                </a:lnTo>
                <a:cubicBezTo>
                  <a:pt x="4685921" y="2020008"/>
                  <a:pt x="4672392" y="2019718"/>
                  <a:pt x="4658147" y="2019920"/>
                </a:cubicBezTo>
                <a:lnTo>
                  <a:pt x="4631706" y="2021274"/>
                </a:lnTo>
                <a:lnTo>
                  <a:pt x="4624776" y="2020152"/>
                </a:lnTo>
                <a:cubicBezTo>
                  <a:pt x="4612703" y="2020277"/>
                  <a:pt x="4596727" y="2024226"/>
                  <a:pt x="4598150" y="2019429"/>
                </a:cubicBezTo>
                <a:lnTo>
                  <a:pt x="4584588" y="2021092"/>
                </a:lnTo>
                <a:lnTo>
                  <a:pt x="4571203" y="2017263"/>
                </a:lnTo>
                <a:cubicBezTo>
                  <a:pt x="4569736" y="2016374"/>
                  <a:pt x="4568633" y="2015427"/>
                  <a:pt x="4567930" y="2014458"/>
                </a:cubicBezTo>
                <a:lnTo>
                  <a:pt x="4548984" y="2015717"/>
                </a:lnTo>
                <a:lnTo>
                  <a:pt x="4533451" y="2012976"/>
                </a:lnTo>
                <a:lnTo>
                  <a:pt x="4519910" y="2014768"/>
                </a:lnTo>
                <a:lnTo>
                  <a:pt x="4514290" y="2014364"/>
                </a:lnTo>
                <a:lnTo>
                  <a:pt x="4500320" y="2013007"/>
                </a:lnTo>
                <a:cubicBezTo>
                  <a:pt x="4493159" y="2012056"/>
                  <a:pt x="4485144" y="2010910"/>
                  <a:pt x="4476219" y="2009993"/>
                </a:cubicBezTo>
                <a:lnTo>
                  <a:pt x="4468701" y="2009574"/>
                </a:lnTo>
                <a:lnTo>
                  <a:pt x="4452333" y="2004964"/>
                </a:lnTo>
                <a:cubicBezTo>
                  <a:pt x="4440422" y="2001479"/>
                  <a:pt x="4431048" y="1999130"/>
                  <a:pt x="4420644" y="2001021"/>
                </a:cubicBezTo>
                <a:cubicBezTo>
                  <a:pt x="4402911" y="1996519"/>
                  <a:pt x="4390524" y="1983900"/>
                  <a:pt x="4364856" y="1987267"/>
                </a:cubicBezTo>
                <a:cubicBezTo>
                  <a:pt x="4372645" y="1981550"/>
                  <a:pt x="4336350" y="1986575"/>
                  <a:pt x="4332062" y="1980703"/>
                </a:cubicBezTo>
                <a:cubicBezTo>
                  <a:pt x="4330083" y="1975974"/>
                  <a:pt x="4318612" y="1976397"/>
                  <a:pt x="4309876" y="1974653"/>
                </a:cubicBezTo>
                <a:cubicBezTo>
                  <a:pt x="4303650" y="1969824"/>
                  <a:pt x="4259693" y="1965414"/>
                  <a:pt x="4244391" y="1966109"/>
                </a:cubicBezTo>
                <a:cubicBezTo>
                  <a:pt x="4201255" y="1970914"/>
                  <a:pt x="4166558" y="1951471"/>
                  <a:pt x="4132071" y="1954813"/>
                </a:cubicBezTo>
                <a:cubicBezTo>
                  <a:pt x="4123041" y="1954358"/>
                  <a:pt x="4115554" y="1953263"/>
                  <a:pt x="4109069" y="1951778"/>
                </a:cubicBezTo>
                <a:lnTo>
                  <a:pt x="4092908" y="1946662"/>
                </a:lnTo>
                <a:cubicBezTo>
                  <a:pt x="4092707" y="1945539"/>
                  <a:pt x="4092506" y="1944415"/>
                  <a:pt x="4092306" y="1943291"/>
                </a:cubicBezTo>
                <a:lnTo>
                  <a:pt x="4080234" y="1941219"/>
                </a:lnTo>
                <a:lnTo>
                  <a:pt x="4077778" y="1940145"/>
                </a:lnTo>
                <a:cubicBezTo>
                  <a:pt x="4073105" y="1938081"/>
                  <a:pt x="4068339" y="1936119"/>
                  <a:pt x="4062936" y="1934506"/>
                </a:cubicBezTo>
                <a:cubicBezTo>
                  <a:pt x="4048082" y="1947155"/>
                  <a:pt x="4014523" y="1922869"/>
                  <a:pt x="4012506" y="1935475"/>
                </a:cubicBezTo>
                <a:cubicBezTo>
                  <a:pt x="3980228" y="1928812"/>
                  <a:pt x="3986775" y="1942559"/>
                  <a:pt x="3965880" y="1925968"/>
                </a:cubicBezTo>
                <a:cubicBezTo>
                  <a:pt x="3899515" y="1923414"/>
                  <a:pt x="3830855" y="1902158"/>
                  <a:pt x="3765338" y="1906649"/>
                </a:cubicBezTo>
                <a:cubicBezTo>
                  <a:pt x="3780686" y="1902635"/>
                  <a:pt x="3768784" y="1893856"/>
                  <a:pt x="3749493" y="1893071"/>
                </a:cubicBezTo>
                <a:cubicBezTo>
                  <a:pt x="3807776" y="1876857"/>
                  <a:pt x="3656400" y="1898030"/>
                  <a:pt x="3672704" y="1881383"/>
                </a:cubicBezTo>
                <a:cubicBezTo>
                  <a:pt x="3645532" y="1893973"/>
                  <a:pt x="3537791" y="1900656"/>
                  <a:pt x="3530082" y="1883187"/>
                </a:cubicBezTo>
                <a:cubicBezTo>
                  <a:pt x="3479808" y="1875044"/>
                  <a:pt x="3426017" y="1877998"/>
                  <a:pt x="3387664" y="1862579"/>
                </a:cubicBezTo>
                <a:cubicBezTo>
                  <a:pt x="3382649" y="1863935"/>
                  <a:pt x="3377277" y="1864791"/>
                  <a:pt x="3371681" y="1865293"/>
                </a:cubicBezTo>
                <a:lnTo>
                  <a:pt x="3355305" y="1865842"/>
                </a:lnTo>
                <a:lnTo>
                  <a:pt x="3353790" y="1865158"/>
                </a:lnTo>
                <a:cubicBezTo>
                  <a:pt x="3346144" y="1863282"/>
                  <a:pt x="3340687" y="1863057"/>
                  <a:pt x="3336210" y="1863564"/>
                </a:cubicBezTo>
                <a:lnTo>
                  <a:pt x="3331381" y="1864716"/>
                </a:lnTo>
                <a:lnTo>
                  <a:pt x="3319012" y="1864093"/>
                </a:lnTo>
                <a:lnTo>
                  <a:pt x="3293818" y="1864135"/>
                </a:lnTo>
                <a:lnTo>
                  <a:pt x="3289881" y="1862954"/>
                </a:lnTo>
                <a:lnTo>
                  <a:pt x="3253090" y="1861164"/>
                </a:lnTo>
                <a:cubicBezTo>
                  <a:pt x="3253042" y="1860968"/>
                  <a:pt x="3252996" y="1860771"/>
                  <a:pt x="3252949" y="1860574"/>
                </a:cubicBezTo>
                <a:cubicBezTo>
                  <a:pt x="3251799" y="1859213"/>
                  <a:pt x="3249368" y="1858131"/>
                  <a:pt x="3244187" y="1857604"/>
                </a:cubicBezTo>
                <a:cubicBezTo>
                  <a:pt x="3250860" y="1853873"/>
                  <a:pt x="3250577" y="1852999"/>
                  <a:pt x="3246570" y="1852946"/>
                </a:cubicBezTo>
                <a:lnTo>
                  <a:pt x="3237810" y="1853064"/>
                </a:lnTo>
                <a:lnTo>
                  <a:pt x="3230822" y="1855474"/>
                </a:lnTo>
                <a:cubicBezTo>
                  <a:pt x="3206812" y="1862286"/>
                  <a:pt x="3176733" y="1868865"/>
                  <a:pt x="3136549" y="1874037"/>
                </a:cubicBezTo>
                <a:cubicBezTo>
                  <a:pt x="3081163" y="1880168"/>
                  <a:pt x="2902557" y="1900580"/>
                  <a:pt x="2845754" y="1910932"/>
                </a:cubicBezTo>
                <a:cubicBezTo>
                  <a:pt x="2860822" y="1944376"/>
                  <a:pt x="2813389" y="1905358"/>
                  <a:pt x="2786878" y="1917162"/>
                </a:cubicBezTo>
                <a:cubicBezTo>
                  <a:pt x="2766803" y="1917398"/>
                  <a:pt x="2741628" y="1915886"/>
                  <a:pt x="2725298" y="1912340"/>
                </a:cubicBezTo>
                <a:cubicBezTo>
                  <a:pt x="2716680" y="1911427"/>
                  <a:pt x="2707572" y="1911972"/>
                  <a:pt x="2697754" y="1914863"/>
                </a:cubicBezTo>
                <a:cubicBezTo>
                  <a:pt x="2667185" y="1939014"/>
                  <a:pt x="2622149" y="1926211"/>
                  <a:pt x="2568063" y="1936283"/>
                </a:cubicBezTo>
                <a:cubicBezTo>
                  <a:pt x="2552625" y="1932001"/>
                  <a:pt x="2502682" y="1953378"/>
                  <a:pt x="2489784" y="1943720"/>
                </a:cubicBezTo>
                <a:cubicBezTo>
                  <a:pt x="2478524" y="1943155"/>
                  <a:pt x="2467418" y="1949411"/>
                  <a:pt x="2458978" y="1938095"/>
                </a:cubicBezTo>
                <a:cubicBezTo>
                  <a:pt x="2417552" y="1934639"/>
                  <a:pt x="2366376" y="1931293"/>
                  <a:pt x="2318712" y="1934474"/>
                </a:cubicBezTo>
                <a:cubicBezTo>
                  <a:pt x="2296029" y="1936526"/>
                  <a:pt x="2282069" y="1938434"/>
                  <a:pt x="2268709" y="1940521"/>
                </a:cubicBezTo>
                <a:lnTo>
                  <a:pt x="2264080" y="1941232"/>
                </a:lnTo>
                <a:lnTo>
                  <a:pt x="2254684" y="1943524"/>
                </a:lnTo>
                <a:lnTo>
                  <a:pt x="2252523" y="1943004"/>
                </a:lnTo>
                <a:lnTo>
                  <a:pt x="2173350" y="1929202"/>
                </a:lnTo>
                <a:lnTo>
                  <a:pt x="2155266" y="1920267"/>
                </a:lnTo>
                <a:lnTo>
                  <a:pt x="2091013" y="1914631"/>
                </a:lnTo>
                <a:cubicBezTo>
                  <a:pt x="2033357" y="1920614"/>
                  <a:pt x="2070513" y="1905065"/>
                  <a:pt x="2030712" y="1897690"/>
                </a:cubicBezTo>
                <a:cubicBezTo>
                  <a:pt x="1994539" y="1893055"/>
                  <a:pt x="1958569" y="1883188"/>
                  <a:pt x="1908838" y="1892222"/>
                </a:cubicBezTo>
                <a:cubicBezTo>
                  <a:pt x="1897236" y="1896147"/>
                  <a:pt x="1883338" y="1892415"/>
                  <a:pt x="1877796" y="1883887"/>
                </a:cubicBezTo>
                <a:cubicBezTo>
                  <a:pt x="1876842" y="1882419"/>
                  <a:pt x="1876177" y="1880863"/>
                  <a:pt x="1875824" y="1879265"/>
                </a:cubicBezTo>
                <a:cubicBezTo>
                  <a:pt x="1843474" y="1887199"/>
                  <a:pt x="1841511" y="1873818"/>
                  <a:pt x="1823048" y="1881064"/>
                </a:cubicBezTo>
                <a:cubicBezTo>
                  <a:pt x="1792640" y="1872164"/>
                  <a:pt x="1782358" y="1850450"/>
                  <a:pt x="1765736" y="1856578"/>
                </a:cubicBezTo>
                <a:cubicBezTo>
                  <a:pt x="1753024" y="1849107"/>
                  <a:pt x="1745932" y="1828316"/>
                  <a:pt x="1725669" y="1833744"/>
                </a:cubicBezTo>
                <a:cubicBezTo>
                  <a:pt x="1727428" y="1831405"/>
                  <a:pt x="1726953" y="1830157"/>
                  <a:pt x="1725216" y="1829447"/>
                </a:cubicBezTo>
                <a:lnTo>
                  <a:pt x="1721485" y="1828960"/>
                </a:lnTo>
                <a:lnTo>
                  <a:pt x="1717786" y="1832224"/>
                </a:lnTo>
                <a:cubicBezTo>
                  <a:pt x="1703445" y="1843277"/>
                  <a:pt x="1706547" y="1827935"/>
                  <a:pt x="1689907" y="1825425"/>
                </a:cubicBezTo>
                <a:cubicBezTo>
                  <a:pt x="1682338" y="1823445"/>
                  <a:pt x="1685181" y="1820226"/>
                  <a:pt x="1688093" y="1817391"/>
                </a:cubicBezTo>
                <a:lnTo>
                  <a:pt x="1496789" y="1805297"/>
                </a:lnTo>
                <a:cubicBezTo>
                  <a:pt x="1463551" y="1793913"/>
                  <a:pt x="1426345" y="1786892"/>
                  <a:pt x="1392839" y="1758649"/>
                </a:cubicBezTo>
                <a:cubicBezTo>
                  <a:pt x="1386461" y="1750573"/>
                  <a:pt x="1374031" y="1756918"/>
                  <a:pt x="1360872" y="1752441"/>
                </a:cubicBezTo>
                <a:cubicBezTo>
                  <a:pt x="1347711" y="1747963"/>
                  <a:pt x="1332751" y="1735898"/>
                  <a:pt x="1313885" y="1731785"/>
                </a:cubicBezTo>
                <a:cubicBezTo>
                  <a:pt x="1281989" y="1726305"/>
                  <a:pt x="1256405" y="1739744"/>
                  <a:pt x="1247665" y="1727765"/>
                </a:cubicBezTo>
                <a:cubicBezTo>
                  <a:pt x="1231363" y="1728538"/>
                  <a:pt x="1209120" y="1742556"/>
                  <a:pt x="1196850" y="1729622"/>
                </a:cubicBezTo>
                <a:cubicBezTo>
                  <a:pt x="1195195" y="1740224"/>
                  <a:pt x="1178147" y="1721561"/>
                  <a:pt x="1168728" y="1728550"/>
                </a:cubicBezTo>
                <a:cubicBezTo>
                  <a:pt x="1152073" y="1727193"/>
                  <a:pt x="1122804" y="1725926"/>
                  <a:pt x="1096918" y="1721485"/>
                </a:cubicBezTo>
                <a:lnTo>
                  <a:pt x="1094082" y="1720113"/>
                </a:lnTo>
                <a:lnTo>
                  <a:pt x="1040782" y="1721762"/>
                </a:lnTo>
                <a:cubicBezTo>
                  <a:pt x="987172" y="1722352"/>
                  <a:pt x="1023272" y="1708707"/>
                  <a:pt x="955980" y="1719289"/>
                </a:cubicBezTo>
                <a:cubicBezTo>
                  <a:pt x="948995" y="1714208"/>
                  <a:pt x="940521" y="1713816"/>
                  <a:pt x="926108" y="1715917"/>
                </a:cubicBezTo>
                <a:cubicBezTo>
                  <a:pt x="900077" y="1715834"/>
                  <a:pt x="902688" y="1703436"/>
                  <a:pt x="876049" y="1710422"/>
                </a:cubicBezTo>
                <a:cubicBezTo>
                  <a:pt x="881084" y="1703830"/>
                  <a:pt x="826830" y="1706893"/>
                  <a:pt x="839194" y="1700176"/>
                </a:cubicBezTo>
                <a:cubicBezTo>
                  <a:pt x="822548" y="1693764"/>
                  <a:pt x="813674" y="1703628"/>
                  <a:pt x="797112" y="1698014"/>
                </a:cubicBezTo>
                <a:cubicBezTo>
                  <a:pt x="778195" y="1696418"/>
                  <a:pt x="807647" y="1705364"/>
                  <a:pt x="786610" y="1705455"/>
                </a:cubicBezTo>
                <a:cubicBezTo>
                  <a:pt x="761170" y="1704357"/>
                  <a:pt x="760599" y="1716610"/>
                  <a:pt x="741833" y="1700566"/>
                </a:cubicBezTo>
                <a:lnTo>
                  <a:pt x="673985" y="1692278"/>
                </a:lnTo>
                <a:cubicBezTo>
                  <a:pt x="658515" y="1695829"/>
                  <a:pt x="646395" y="1693620"/>
                  <a:pt x="634665" y="1689550"/>
                </a:cubicBezTo>
                <a:cubicBezTo>
                  <a:pt x="599149" y="1689690"/>
                  <a:pt x="567176" y="1683160"/>
                  <a:pt x="527471" y="1679869"/>
                </a:cubicBezTo>
                <a:cubicBezTo>
                  <a:pt x="484099" y="1683240"/>
                  <a:pt x="462693" y="1671949"/>
                  <a:pt x="420260" y="1668475"/>
                </a:cubicBezTo>
                <a:cubicBezTo>
                  <a:pt x="377482" y="1677390"/>
                  <a:pt x="393500" y="1652730"/>
                  <a:pt x="357630" y="1652142"/>
                </a:cubicBezTo>
                <a:cubicBezTo>
                  <a:pt x="298692" y="1659518"/>
                  <a:pt x="359631" y="1643849"/>
                  <a:pt x="269407" y="1643812"/>
                </a:cubicBezTo>
                <a:cubicBezTo>
                  <a:pt x="264204" y="1645215"/>
                  <a:pt x="253436" y="1643159"/>
                  <a:pt x="254769" y="1641013"/>
                </a:cubicBezTo>
                <a:cubicBezTo>
                  <a:pt x="234996" y="1641090"/>
                  <a:pt x="179093" y="1626583"/>
                  <a:pt x="150763" y="1628143"/>
                </a:cubicBezTo>
                <a:cubicBezTo>
                  <a:pt x="96232" y="1619954"/>
                  <a:pt x="68845" y="1629422"/>
                  <a:pt x="29133" y="1626172"/>
                </a:cubicBezTo>
                <a:lnTo>
                  <a:pt x="0" y="1619589"/>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7175A754-E130-D5AE-E903-8D018EDDE012}"/>
              </a:ext>
            </a:extLst>
          </p:cNvPr>
          <p:cNvSpPr>
            <a:spLocks noGrp="1"/>
          </p:cNvSpPr>
          <p:nvPr>
            <p:ph type="title"/>
          </p:nvPr>
        </p:nvSpPr>
        <p:spPr>
          <a:xfrm>
            <a:off x="621506" y="494414"/>
            <a:ext cx="7900987" cy="817403"/>
          </a:xfrm>
        </p:spPr>
        <p:txBody>
          <a:bodyPr vert="horz" lIns="91440" tIns="45720" rIns="91440" bIns="45720" rtlCol="0" anchor="b">
            <a:normAutofit/>
          </a:bodyPr>
          <a:lstStyle/>
          <a:p>
            <a:pPr defTabSz="914400">
              <a:lnSpc>
                <a:spcPct val="90000"/>
              </a:lnSpc>
            </a:pPr>
            <a:r>
              <a:rPr lang="en-US" sz="3100" kern="1200">
                <a:solidFill>
                  <a:schemeClr val="tx1"/>
                </a:solidFill>
                <a:latin typeface="+mj-lt"/>
                <a:ea typeface="+mj-ea"/>
                <a:cs typeface="+mj-cs"/>
              </a:rPr>
              <a:t>Appendix</a:t>
            </a:r>
          </a:p>
        </p:txBody>
      </p:sp>
      <p:pic>
        <p:nvPicPr>
          <p:cNvPr id="8" name="Content Placeholder 7">
            <a:extLst>
              <a:ext uri="{FF2B5EF4-FFF2-40B4-BE49-F238E27FC236}">
                <a16:creationId xmlns:a16="http://schemas.microsoft.com/office/drawing/2014/main" id="{7CC3618E-A82D-CDF5-3ADF-D428377BF347}"/>
              </a:ext>
            </a:extLst>
          </p:cNvPr>
          <p:cNvPicPr>
            <a:picLocks noGrp="1" noChangeAspect="1"/>
          </p:cNvPicPr>
          <p:nvPr>
            <p:ph idx="1"/>
          </p:nvPr>
        </p:nvPicPr>
        <p:blipFill>
          <a:blip r:embed="rId2"/>
          <a:stretch>
            <a:fillRect/>
          </a:stretch>
        </p:blipFill>
        <p:spPr>
          <a:xfrm>
            <a:off x="779316" y="1806231"/>
            <a:ext cx="7743177" cy="4355537"/>
          </a:xfrm>
          <a:prstGeom prst="rect">
            <a:avLst/>
          </a:prstGeom>
        </p:spPr>
      </p:pic>
    </p:spTree>
    <p:extLst>
      <p:ext uri="{BB962C8B-B14F-4D97-AF65-F5344CB8AC3E}">
        <p14:creationId xmlns:p14="http://schemas.microsoft.com/office/powerpoint/2010/main" val="32802369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40699" y="687480"/>
            <a:ext cx="5605629" cy="994172"/>
          </a:xfrm>
        </p:spPr>
        <p:txBody>
          <a:bodyPr vert="horz" lIns="91440" tIns="45720" rIns="91440" bIns="45720" rtlCol="0" anchor="ctr">
            <a:normAutofit/>
          </a:bodyPr>
          <a:lstStyle/>
          <a:p>
            <a:pPr algn="l" defTabSz="914400">
              <a:lnSpc>
                <a:spcPct val="90000"/>
              </a:lnSpc>
            </a:pPr>
            <a:r>
              <a:rPr lang="en-US" sz="3850" b="1" kern="1200">
                <a:ln w="9525">
                  <a:solidFill>
                    <a:schemeClr val="bg1"/>
                  </a:solidFill>
                  <a:prstDash val="solid"/>
                </a:ln>
                <a:solidFill>
                  <a:schemeClr val="tx1"/>
                </a:solidFill>
                <a:effectLst>
                  <a:outerShdw blurRad="12700" dist="38100" dir="2700000" algn="tl" rotWithShape="0">
                    <a:schemeClr val="accent5">
                      <a:lumMod val="60000"/>
                      <a:lumOff val="40000"/>
                    </a:schemeClr>
                  </a:outerShdw>
                </a:effectLst>
                <a:latin typeface="+mj-lt"/>
                <a:ea typeface="+mj-ea"/>
                <a:cs typeface="+mj-cs"/>
              </a:rPr>
              <a:t>Table of Contents</a:t>
            </a:r>
          </a:p>
        </p:txBody>
      </p:sp>
      <p:sp>
        <p:nvSpPr>
          <p:cNvPr id="3" name="TextBox 2"/>
          <p:cNvSpPr txBox="1"/>
          <p:nvPr/>
        </p:nvSpPr>
        <p:spPr>
          <a:xfrm>
            <a:off x="852321" y="2227943"/>
            <a:ext cx="5033221" cy="3788227"/>
          </a:xfrm>
          <a:prstGeom prst="rect">
            <a:avLst/>
          </a:prstGeom>
        </p:spPr>
        <p:txBody>
          <a:bodyPr vert="horz" lIns="91440" tIns="45720" rIns="91440" bIns="45720" rtlCol="0" anchor="ctr">
            <a:normAutofit lnSpcReduction="10000"/>
          </a:bodyPr>
          <a:lstStyle/>
          <a:p>
            <a:pPr indent="-228600" defTabSz="914400">
              <a:lnSpc>
                <a:spcPct val="90000"/>
              </a:lnSpc>
              <a:spcAft>
                <a:spcPts val="600"/>
              </a:spcAft>
              <a:buFont typeface="Arial" panose="020B0604020202020204" pitchFamily="34" charset="0"/>
              <a:buChar char="•"/>
            </a:pPr>
            <a:endParaRPr lang="en-US" sz="2100" dirty="0"/>
          </a:p>
          <a:p>
            <a:pPr marL="342900" indent="-228600" defTabSz="914400">
              <a:lnSpc>
                <a:spcPct val="90000"/>
              </a:lnSpc>
              <a:spcAft>
                <a:spcPts val="600"/>
              </a:spcAft>
              <a:buFont typeface="Arial" panose="020B0604020202020204" pitchFamily="34" charset="0"/>
              <a:buChar char="•"/>
              <a:defRPr sz="2000" b="1"/>
            </a:pPr>
            <a:r>
              <a:rPr lang="en-US" sz="2100" dirty="0"/>
              <a:t> About</a:t>
            </a:r>
          </a:p>
          <a:p>
            <a:pPr marL="342900" indent="-228600" defTabSz="914400">
              <a:lnSpc>
                <a:spcPct val="90000"/>
              </a:lnSpc>
              <a:spcAft>
                <a:spcPts val="600"/>
              </a:spcAft>
              <a:buFont typeface="Arial" panose="020B0604020202020204" pitchFamily="34" charset="0"/>
              <a:buChar char="•"/>
              <a:defRPr sz="2000" b="1"/>
            </a:pPr>
            <a:r>
              <a:rPr lang="en-US" sz="2100" dirty="0"/>
              <a:t>Project Overview</a:t>
            </a:r>
          </a:p>
          <a:p>
            <a:pPr marL="342900" indent="-228600" defTabSz="914400">
              <a:lnSpc>
                <a:spcPct val="90000"/>
              </a:lnSpc>
              <a:spcAft>
                <a:spcPts val="600"/>
              </a:spcAft>
              <a:buFont typeface="Arial" panose="020B0604020202020204" pitchFamily="34" charset="0"/>
              <a:buChar char="•"/>
              <a:defRPr sz="2000" b="1"/>
            </a:pPr>
            <a:r>
              <a:rPr lang="en-US" sz="2100" dirty="0"/>
              <a:t> Data Exploration</a:t>
            </a:r>
          </a:p>
          <a:p>
            <a:pPr marL="342900" indent="-228600" defTabSz="914400">
              <a:lnSpc>
                <a:spcPct val="90000"/>
              </a:lnSpc>
              <a:spcAft>
                <a:spcPts val="600"/>
              </a:spcAft>
              <a:buFont typeface="Arial" panose="020B0604020202020204" pitchFamily="34" charset="0"/>
              <a:buChar char="•"/>
              <a:defRPr sz="2000" b="1"/>
            </a:pPr>
            <a:r>
              <a:rPr lang="en-US" sz="2100" dirty="0"/>
              <a:t>Analysis &amp; Insights</a:t>
            </a:r>
          </a:p>
          <a:p>
            <a:pPr marL="342900" indent="-228600" defTabSz="914400">
              <a:lnSpc>
                <a:spcPct val="90000"/>
              </a:lnSpc>
              <a:spcAft>
                <a:spcPts val="600"/>
              </a:spcAft>
              <a:buFont typeface="Arial" panose="020B0604020202020204" pitchFamily="34" charset="0"/>
              <a:buChar char="•"/>
              <a:defRPr sz="2000" b="1"/>
            </a:pPr>
            <a:r>
              <a:rPr lang="en-US" sz="2100" dirty="0"/>
              <a:t>Recommendations</a:t>
            </a:r>
          </a:p>
          <a:p>
            <a:pPr marL="342900" indent="-228600" defTabSz="914400">
              <a:lnSpc>
                <a:spcPct val="90000"/>
              </a:lnSpc>
              <a:spcAft>
                <a:spcPts val="600"/>
              </a:spcAft>
              <a:buFont typeface="Arial" panose="020B0604020202020204" pitchFamily="34" charset="0"/>
              <a:buChar char="•"/>
              <a:defRPr sz="2000" b="1"/>
            </a:pPr>
            <a:r>
              <a:rPr lang="en-US" sz="2100" dirty="0"/>
              <a:t>Conclusion</a:t>
            </a:r>
          </a:p>
          <a:p>
            <a:pPr marL="342900" indent="-228600" defTabSz="914400">
              <a:lnSpc>
                <a:spcPct val="90000"/>
              </a:lnSpc>
              <a:spcAft>
                <a:spcPts val="600"/>
              </a:spcAft>
              <a:buFont typeface="Arial" panose="020B0604020202020204" pitchFamily="34" charset="0"/>
              <a:buChar char="•"/>
              <a:defRPr sz="2000" b="1"/>
            </a:pPr>
            <a:r>
              <a:rPr lang="en-US" sz="2100" dirty="0"/>
              <a:t>Appendix</a:t>
            </a:r>
            <a:br>
              <a:rPr lang="en-US" sz="2100" dirty="0"/>
            </a:br>
            <a:br>
              <a:rPr lang="en-US" sz="2100" dirty="0"/>
            </a:br>
            <a:br>
              <a:rPr lang="en-US" sz="2100" dirty="0"/>
            </a:br>
            <a:endParaRPr lang="en-US" sz="2100" dirty="0"/>
          </a:p>
        </p:txBody>
      </p:sp>
      <p:sp>
        <p:nvSpPr>
          <p:cNvPr id="9" name="Rectangle 8">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89435" y="0"/>
            <a:ext cx="1954565"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 name="Oval 10">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29567" y="2369132"/>
            <a:ext cx="2119736" cy="2119736"/>
          </a:xfrm>
          <a:prstGeom prst="ellipse">
            <a:avLst/>
          </a:prstGeom>
          <a:solidFill>
            <a:srgbClr val="FFFFFF"/>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4" name="Graphic 3" descr="Clipboard Checked outline">
            <a:extLst>
              <a:ext uri="{FF2B5EF4-FFF2-40B4-BE49-F238E27FC236}">
                <a16:creationId xmlns:a16="http://schemas.microsoft.com/office/drawing/2014/main" id="{C9649B3C-4A99-3066-E6F3-BE436B0BBEB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624964" y="2865141"/>
            <a:ext cx="1143455" cy="1143455"/>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Freeform: Shape 13">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282117" y="-253670"/>
            <a:ext cx="137072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668730" y="422146"/>
            <a:ext cx="484026"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7532611" y="655140"/>
            <a:ext cx="515604"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7017482" y="0"/>
            <a:ext cx="2126518"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2" name="Isosceles Triangle 21">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982258" y="6115501"/>
            <a:ext cx="1120884"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6" descr="A screenshot of a computer&#10;&#10;Description automatically generated">
            <a:extLst>
              <a:ext uri="{FF2B5EF4-FFF2-40B4-BE49-F238E27FC236}">
                <a16:creationId xmlns:a16="http://schemas.microsoft.com/office/drawing/2014/main" id="{328B5B55-58A6-1E1C-FA1E-89E1C40E75BB}"/>
              </a:ext>
            </a:extLst>
          </p:cNvPr>
          <p:cNvPicPr>
            <a:picLocks noChangeAspect="1"/>
          </p:cNvPicPr>
          <p:nvPr/>
        </p:nvPicPr>
        <p:blipFill>
          <a:blip r:embed="rId2"/>
          <a:stretch>
            <a:fillRect/>
          </a:stretch>
        </p:blipFill>
        <p:spPr>
          <a:xfrm>
            <a:off x="482600" y="1138936"/>
            <a:ext cx="8285463" cy="4639859"/>
          </a:xfrm>
          <a:prstGeom prst="rect">
            <a:avLst/>
          </a:prstGeom>
          <a:ln>
            <a:noFill/>
          </a:ln>
        </p:spPr>
      </p:pic>
      <p:sp>
        <p:nvSpPr>
          <p:cNvPr id="24" name="Isosceles Triangle 23">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703060" y="6453143"/>
            <a:ext cx="611177"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421031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282117" y="-253670"/>
            <a:ext cx="137072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668730" y="422146"/>
            <a:ext cx="484026"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7532611" y="655140"/>
            <a:ext cx="515604"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7017482" y="0"/>
            <a:ext cx="2126518"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Isosceles Triangle 17">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982258" y="6115501"/>
            <a:ext cx="1120884"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graph of different color variations&#10;&#10;Description automatically generated">
            <a:extLst>
              <a:ext uri="{FF2B5EF4-FFF2-40B4-BE49-F238E27FC236}">
                <a16:creationId xmlns:a16="http://schemas.microsoft.com/office/drawing/2014/main" id="{F07AB167-1EE0-6FD1-2B9A-3ACE0CD836A8}"/>
              </a:ext>
            </a:extLst>
          </p:cNvPr>
          <p:cNvPicPr>
            <a:picLocks noChangeAspect="1"/>
          </p:cNvPicPr>
          <p:nvPr/>
        </p:nvPicPr>
        <p:blipFill>
          <a:blip r:embed="rId2"/>
          <a:stretch>
            <a:fillRect/>
          </a:stretch>
        </p:blipFill>
        <p:spPr>
          <a:xfrm>
            <a:off x="482600" y="1128713"/>
            <a:ext cx="8178799" cy="4600573"/>
          </a:xfrm>
          <a:prstGeom prst="rect">
            <a:avLst/>
          </a:prstGeom>
          <a:ln>
            <a:noFill/>
          </a:ln>
        </p:spPr>
      </p:pic>
      <p:sp>
        <p:nvSpPr>
          <p:cNvPr id="20" name="Isosceles Triangle 19">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703060" y="6453143"/>
            <a:ext cx="611177"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823313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65219498-D544-41AC-98FE-8F956EF66A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77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F500DBFC-17A9-4E0A-AEE2-A49F9AEEF0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 y="0"/>
            <a:ext cx="9143772"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74A95DE-8687-9418-9B16-64CC849FC3E1}"/>
              </a:ext>
            </a:extLst>
          </p:cNvPr>
          <p:cNvSpPr>
            <a:spLocks noGrp="1"/>
          </p:cNvSpPr>
          <p:nvPr>
            <p:ph type="ctrTitle"/>
          </p:nvPr>
        </p:nvSpPr>
        <p:spPr>
          <a:xfrm>
            <a:off x="603504" y="4267832"/>
            <a:ext cx="3604497" cy="1297115"/>
          </a:xfrm>
        </p:spPr>
        <p:txBody>
          <a:bodyPr anchor="t">
            <a:normAutofit/>
          </a:bodyPr>
          <a:lstStyle/>
          <a:p>
            <a:pPr algn="l"/>
            <a:r>
              <a:rPr lang="en-US" sz="3500" dirty="0">
                <a:solidFill>
                  <a:schemeClr val="tx2"/>
                </a:solidFill>
              </a:rPr>
              <a:t>THANK YOU</a:t>
            </a:r>
          </a:p>
        </p:txBody>
      </p:sp>
      <p:sp>
        <p:nvSpPr>
          <p:cNvPr id="3" name="Subtitle 2">
            <a:extLst>
              <a:ext uri="{FF2B5EF4-FFF2-40B4-BE49-F238E27FC236}">
                <a16:creationId xmlns:a16="http://schemas.microsoft.com/office/drawing/2014/main" id="{D6462219-B42D-1000-9A0D-CBE72C5A64C5}"/>
              </a:ext>
            </a:extLst>
          </p:cNvPr>
          <p:cNvSpPr>
            <a:spLocks noGrp="1"/>
          </p:cNvSpPr>
          <p:nvPr>
            <p:ph type="subTitle" idx="1"/>
          </p:nvPr>
        </p:nvSpPr>
        <p:spPr>
          <a:xfrm>
            <a:off x="603504" y="2079523"/>
            <a:ext cx="3821012" cy="1799303"/>
          </a:xfrm>
        </p:spPr>
        <p:txBody>
          <a:bodyPr anchor="b">
            <a:noAutofit/>
          </a:bodyPr>
          <a:lstStyle/>
          <a:p>
            <a:pPr algn="l">
              <a:lnSpc>
                <a:spcPct val="90000"/>
              </a:lnSpc>
            </a:pPr>
            <a:r>
              <a:rPr lang="en-US" sz="1600" dirty="0">
                <a:solidFill>
                  <a:schemeClr val="tx2"/>
                </a:solidFill>
              </a:rPr>
              <a:t>Contact me via LinkedIn </a:t>
            </a:r>
            <a:r>
              <a:rPr lang="en-US" sz="1600" dirty="0">
                <a:solidFill>
                  <a:schemeClr val="tx2"/>
                </a:solidFill>
                <a:hlinkClick r:id="rId2"/>
              </a:rPr>
              <a:t>https://www.linkedin.com/in/olamide-badusi-2695ab278/</a:t>
            </a:r>
            <a:r>
              <a:rPr lang="en-US" sz="1600" dirty="0">
                <a:solidFill>
                  <a:schemeClr val="tx2"/>
                </a:solidFill>
              </a:rPr>
              <a:t> or email </a:t>
            </a:r>
            <a:r>
              <a:rPr lang="en-US" sz="1600" dirty="0">
                <a:solidFill>
                  <a:schemeClr val="tx2"/>
                </a:solidFill>
                <a:hlinkClick r:id="rId3"/>
              </a:rPr>
              <a:t>BADUSIMIDE@GMAIL.COM</a:t>
            </a:r>
            <a:r>
              <a:rPr lang="en-US" sz="1600" dirty="0">
                <a:solidFill>
                  <a:schemeClr val="tx2"/>
                </a:solidFill>
              </a:rPr>
              <a:t>  </a:t>
            </a:r>
            <a:br>
              <a:rPr lang="en-US" sz="1600" dirty="0">
                <a:solidFill>
                  <a:schemeClr val="tx2"/>
                </a:solidFill>
              </a:rPr>
            </a:br>
            <a:r>
              <a:rPr lang="en-US" sz="1600" dirty="0">
                <a:solidFill>
                  <a:schemeClr val="tx2"/>
                </a:solidFill>
              </a:rPr>
              <a:t>Visit my MEDIUM LINK </a:t>
            </a:r>
            <a:r>
              <a:rPr lang="en-US" sz="1600" dirty="0">
                <a:solidFill>
                  <a:schemeClr val="tx2"/>
                </a:solidFill>
                <a:hlinkClick r:id="rId4"/>
              </a:rPr>
              <a:t>https://medium.com/@badusimide</a:t>
            </a:r>
            <a:endParaRPr lang="en-US" sz="1600" dirty="0">
              <a:solidFill>
                <a:schemeClr val="tx2"/>
              </a:solidFill>
            </a:endParaRPr>
          </a:p>
        </p:txBody>
      </p:sp>
      <p:grpSp>
        <p:nvGrpSpPr>
          <p:cNvPr id="22" name="Group 21">
            <a:extLst>
              <a:ext uri="{FF2B5EF4-FFF2-40B4-BE49-F238E27FC236}">
                <a16:creationId xmlns:a16="http://schemas.microsoft.com/office/drawing/2014/main" id="{D74613BB-817C-4C4F-8A24-4936F2F064C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575767" y="52996"/>
            <a:ext cx="4570022" cy="6805005"/>
            <a:chOff x="6101023" y="52996"/>
            <a:chExt cx="6093363" cy="6805005"/>
          </a:xfrm>
        </p:grpSpPr>
        <p:sp>
          <p:nvSpPr>
            <p:cNvPr id="15" name="Freeform: Shape 14">
              <a:extLst>
                <a:ext uri="{FF2B5EF4-FFF2-40B4-BE49-F238E27FC236}">
                  <a16:creationId xmlns:a16="http://schemas.microsoft.com/office/drawing/2014/main" id="{926C820D-9A01-44F0-AE18-C2DAB089B8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01024" y="52997"/>
              <a:ext cx="6093362" cy="6805004"/>
            </a:xfrm>
            <a:custGeom>
              <a:avLst/>
              <a:gdLst>
                <a:gd name="connsiteX0" fmla="*/ 3517682 w 5890490"/>
                <a:gd name="connsiteY0" fmla="*/ 0 h 6578439"/>
                <a:gd name="connsiteX1" fmla="*/ 5849513 w 5890490"/>
                <a:gd name="connsiteY1" fmla="*/ 841730 h 6578439"/>
                <a:gd name="connsiteX2" fmla="*/ 5890490 w 5890490"/>
                <a:gd name="connsiteY2" fmla="*/ 879060 h 6578439"/>
                <a:gd name="connsiteX3" fmla="*/ 5890490 w 5890490"/>
                <a:gd name="connsiteY3" fmla="*/ 1816052 h 6578439"/>
                <a:gd name="connsiteX4" fmla="*/ 5856961 w 5890490"/>
                <a:gd name="connsiteY4" fmla="*/ 1771023 h 6578439"/>
                <a:gd name="connsiteX5" fmla="*/ 5655397 w 5890490"/>
                <a:gd name="connsiteY5" fmla="*/ 1548813 h 6578439"/>
                <a:gd name="connsiteX6" fmla="*/ 3517682 w 5890490"/>
                <a:gd name="connsiteY6" fmla="*/ 658717 h 6578439"/>
                <a:gd name="connsiteX7" fmla="*/ 2395696 w 5890490"/>
                <a:gd name="connsiteY7" fmla="*/ 850721 h 6578439"/>
                <a:gd name="connsiteX8" fmla="*/ 1519955 w 5890490"/>
                <a:gd name="connsiteY8" fmla="*/ 1450441 h 6578439"/>
                <a:gd name="connsiteX9" fmla="*/ 1223630 w 5890490"/>
                <a:gd name="connsiteY9" fmla="*/ 1841430 h 6578439"/>
                <a:gd name="connsiteX10" fmla="*/ 1075857 w 5890490"/>
                <a:gd name="connsiteY10" fmla="*/ 2329343 h 6578439"/>
                <a:gd name="connsiteX11" fmla="*/ 731010 w 5890490"/>
                <a:gd name="connsiteY11" fmla="*/ 3483744 h 6578439"/>
                <a:gd name="connsiteX12" fmla="*/ 741000 w 5890490"/>
                <a:gd name="connsiteY12" fmla="*/ 4479719 h 6578439"/>
                <a:gd name="connsiteX13" fmla="*/ 1315615 w 5890490"/>
                <a:gd name="connsiteY13" fmla="*/ 5443827 h 6578439"/>
                <a:gd name="connsiteX14" fmla="*/ 2277503 w 5890490"/>
                <a:gd name="connsiteY14" fmla="*/ 6259386 h 6578439"/>
                <a:gd name="connsiteX15" fmla="*/ 3439448 w 5890490"/>
                <a:gd name="connsiteY15" fmla="*/ 6551739 h 6578439"/>
                <a:gd name="connsiteX16" fmla="*/ 4408732 w 5890490"/>
                <a:gd name="connsiteY16" fmla="*/ 6255172 h 6578439"/>
                <a:gd name="connsiteX17" fmla="*/ 5343243 w 5890490"/>
                <a:gd name="connsiteY17" fmla="*/ 5442509 h 6578439"/>
                <a:gd name="connsiteX18" fmla="*/ 5745566 w 5890490"/>
                <a:gd name="connsiteY18" fmla="*/ 5056656 h 6578439"/>
                <a:gd name="connsiteX19" fmla="*/ 5890490 w 5890490"/>
                <a:gd name="connsiteY19" fmla="*/ 4920880 h 6578439"/>
                <a:gd name="connsiteX20" fmla="*/ 5890490 w 5890490"/>
                <a:gd name="connsiteY20" fmla="*/ 5821966 h 6578439"/>
                <a:gd name="connsiteX21" fmla="*/ 5802002 w 5890490"/>
                <a:gd name="connsiteY21" fmla="*/ 5907904 h 6578439"/>
                <a:gd name="connsiteX22" fmla="*/ 5294358 w 5890490"/>
                <a:gd name="connsiteY22" fmla="*/ 6397505 h 6578439"/>
                <a:gd name="connsiteX23" fmla="*/ 5077178 w 5890490"/>
                <a:gd name="connsiteY23" fmla="*/ 6578439 h 6578439"/>
                <a:gd name="connsiteX24" fmla="*/ 1567290 w 5890490"/>
                <a:gd name="connsiteY24" fmla="*/ 6578439 h 6578439"/>
                <a:gd name="connsiteX25" fmla="*/ 1508588 w 5890490"/>
                <a:gd name="connsiteY25" fmla="*/ 6535186 h 6578439"/>
                <a:gd name="connsiteX26" fmla="*/ 826498 w 5890490"/>
                <a:gd name="connsiteY26" fmla="*/ 5876034 h 6578439"/>
                <a:gd name="connsiteX27" fmla="*/ 122403 w 5890490"/>
                <a:gd name="connsiteY27" fmla="*/ 3255655 h 6578439"/>
                <a:gd name="connsiteX28" fmla="*/ 1061197 w 5890490"/>
                <a:gd name="connsiteY28" fmla="*/ 984650 h 6578439"/>
                <a:gd name="connsiteX29" fmla="*/ 3517682 w 5890490"/>
                <a:gd name="connsiteY29" fmla="*/ 0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890490" h="6578439">
                  <a:moveTo>
                    <a:pt x="3517682" y="0"/>
                  </a:moveTo>
                  <a:cubicBezTo>
                    <a:pt x="4402016" y="0"/>
                    <a:pt x="5213741" y="315483"/>
                    <a:pt x="5849513" y="841730"/>
                  </a:cubicBezTo>
                  <a:lnTo>
                    <a:pt x="5890490" y="879060"/>
                  </a:lnTo>
                  <a:lnTo>
                    <a:pt x="5890490" y="1816052"/>
                  </a:lnTo>
                  <a:lnTo>
                    <a:pt x="5856961" y="1771023"/>
                  </a:lnTo>
                  <a:cubicBezTo>
                    <a:pt x="5793650" y="1694076"/>
                    <a:pt x="5726429" y="1619959"/>
                    <a:pt x="5655397" y="1548813"/>
                  </a:cubicBezTo>
                  <a:cubicBezTo>
                    <a:pt x="5082208" y="974906"/>
                    <a:pt x="4322973" y="658717"/>
                    <a:pt x="3517682" y="658717"/>
                  </a:cubicBezTo>
                  <a:cubicBezTo>
                    <a:pt x="3085520" y="658717"/>
                    <a:pt x="2718488" y="721533"/>
                    <a:pt x="2395696" y="850721"/>
                  </a:cubicBezTo>
                  <a:cubicBezTo>
                    <a:pt x="2079132" y="977407"/>
                    <a:pt x="1792668" y="1173626"/>
                    <a:pt x="1519955" y="1450441"/>
                  </a:cubicBezTo>
                  <a:cubicBezTo>
                    <a:pt x="1330275" y="1642840"/>
                    <a:pt x="1263719" y="1756094"/>
                    <a:pt x="1223630" y="1841430"/>
                  </a:cubicBezTo>
                  <a:cubicBezTo>
                    <a:pt x="1166545" y="1962981"/>
                    <a:pt x="1128532" y="2116663"/>
                    <a:pt x="1075857" y="2329343"/>
                  </a:cubicBezTo>
                  <a:cubicBezTo>
                    <a:pt x="1008652" y="2601153"/>
                    <a:pt x="916537" y="2973574"/>
                    <a:pt x="731010" y="3483744"/>
                  </a:cubicBezTo>
                  <a:cubicBezTo>
                    <a:pt x="617488" y="3795981"/>
                    <a:pt x="620731" y="4121653"/>
                    <a:pt x="741000" y="4479719"/>
                  </a:cubicBezTo>
                  <a:cubicBezTo>
                    <a:pt x="847257" y="4796172"/>
                    <a:pt x="1045888" y="5129481"/>
                    <a:pt x="1315615" y="5443827"/>
                  </a:cubicBezTo>
                  <a:cubicBezTo>
                    <a:pt x="1630753" y="5810980"/>
                    <a:pt x="1945371" y="6077784"/>
                    <a:pt x="2277503" y="6259386"/>
                  </a:cubicBezTo>
                  <a:cubicBezTo>
                    <a:pt x="2637530" y="6456133"/>
                    <a:pt x="3017536" y="6551739"/>
                    <a:pt x="3439448" y="6551739"/>
                  </a:cubicBezTo>
                  <a:cubicBezTo>
                    <a:pt x="3781571" y="6551739"/>
                    <a:pt x="4089573" y="6457449"/>
                    <a:pt x="4408732" y="6255172"/>
                  </a:cubicBezTo>
                  <a:cubicBezTo>
                    <a:pt x="4738010" y="6046310"/>
                    <a:pt x="5050941" y="5739207"/>
                    <a:pt x="5343243" y="5442509"/>
                  </a:cubicBezTo>
                  <a:cubicBezTo>
                    <a:pt x="5479860" y="5303970"/>
                    <a:pt x="5614918" y="5178206"/>
                    <a:pt x="5745566" y="5056656"/>
                  </a:cubicBezTo>
                  <a:lnTo>
                    <a:pt x="5890490" y="4920880"/>
                  </a:lnTo>
                  <a:lnTo>
                    <a:pt x="5890490" y="5821966"/>
                  </a:lnTo>
                  <a:lnTo>
                    <a:pt x="5802002" y="5907904"/>
                  </a:lnTo>
                  <a:cubicBezTo>
                    <a:pt x="5634962" y="6077456"/>
                    <a:pt x="5467509" y="6243625"/>
                    <a:pt x="5294358" y="6397505"/>
                  </a:cubicBezTo>
                  <a:lnTo>
                    <a:pt x="5077178" y="6578439"/>
                  </a:lnTo>
                  <a:lnTo>
                    <a:pt x="1567290" y="6578439"/>
                  </a:lnTo>
                  <a:lnTo>
                    <a:pt x="1508588" y="6535186"/>
                  </a:lnTo>
                  <a:cubicBezTo>
                    <a:pt x="1263991" y="6345442"/>
                    <a:pt x="1038054" y="6122666"/>
                    <a:pt x="826498" y="5876034"/>
                  </a:cubicBezTo>
                  <a:cubicBezTo>
                    <a:pt x="261613" y="5217713"/>
                    <a:pt x="-239182" y="4250314"/>
                    <a:pt x="122403" y="3255655"/>
                  </a:cubicBezTo>
                  <a:cubicBezTo>
                    <a:pt x="607497" y="1921629"/>
                    <a:pt x="393040" y="1662857"/>
                    <a:pt x="1061197" y="984650"/>
                  </a:cubicBezTo>
                  <a:cubicBezTo>
                    <a:pt x="1729484" y="306444"/>
                    <a:pt x="2498060" y="0"/>
                    <a:pt x="3517682" y="0"/>
                  </a:cubicBezTo>
                  <a:close/>
                </a:path>
              </a:pathLst>
            </a:custGeom>
            <a:gradFill flip="none" rotWithShape="1">
              <a:gsLst>
                <a:gs pos="2000">
                  <a:schemeClr val="bg1">
                    <a:alpha val="10000"/>
                  </a:schemeClr>
                </a:gs>
                <a:gs pos="16000">
                  <a:schemeClr val="accent6">
                    <a:alpha val="5000"/>
                  </a:schemeClr>
                </a:gs>
                <a:gs pos="100000">
                  <a:schemeClr val="bg1">
                    <a:alpha val="10000"/>
                  </a:schemeClr>
                </a:gs>
                <a:gs pos="85000">
                  <a:schemeClr val="accent1">
                    <a:alpha val="5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458B604F-996E-4349-B131-E04ED285D8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01025" y="52996"/>
              <a:ext cx="6093361" cy="6805003"/>
            </a:xfrm>
            <a:custGeom>
              <a:avLst/>
              <a:gdLst>
                <a:gd name="connsiteX0" fmla="*/ 3391253 w 5890489"/>
                <a:gd name="connsiteY0" fmla="*/ 0 h 6578438"/>
                <a:gd name="connsiteX1" fmla="*/ 3434974 w 5890489"/>
                <a:gd name="connsiteY1" fmla="*/ 646 h 6578438"/>
                <a:gd name="connsiteX2" fmla="*/ 3522419 w 5890489"/>
                <a:gd name="connsiteY2" fmla="*/ 2712 h 6578438"/>
                <a:gd name="connsiteX3" fmla="*/ 3610261 w 5890489"/>
                <a:gd name="connsiteY3" fmla="*/ 6458 h 6578438"/>
                <a:gd name="connsiteX4" fmla="*/ 3786872 w 5890489"/>
                <a:gd name="connsiteY4" fmla="*/ 20667 h 6578438"/>
                <a:gd name="connsiteX5" fmla="*/ 3962291 w 5890489"/>
                <a:gd name="connsiteY5" fmla="*/ 43530 h 6578438"/>
                <a:gd name="connsiteX6" fmla="*/ 4135855 w 5890489"/>
                <a:gd name="connsiteY6" fmla="*/ 75176 h 6578438"/>
                <a:gd name="connsiteX7" fmla="*/ 4307299 w 5890489"/>
                <a:gd name="connsiteY7" fmla="*/ 114315 h 6578438"/>
                <a:gd name="connsiteX8" fmla="*/ 4476358 w 5890489"/>
                <a:gd name="connsiteY8" fmla="*/ 160816 h 6578438"/>
                <a:gd name="connsiteX9" fmla="*/ 4559829 w 5890489"/>
                <a:gd name="connsiteY9" fmla="*/ 186779 h 6578438"/>
                <a:gd name="connsiteX10" fmla="*/ 4642901 w 5890489"/>
                <a:gd name="connsiteY10" fmla="*/ 213648 h 6578438"/>
                <a:gd name="connsiteX11" fmla="*/ 5280847 w 5890489"/>
                <a:gd name="connsiteY11" fmla="*/ 485936 h 6578438"/>
                <a:gd name="connsiteX12" fmla="*/ 5865400 w 5890489"/>
                <a:gd name="connsiteY12" fmla="*/ 851099 h 6578438"/>
                <a:gd name="connsiteX13" fmla="*/ 5890489 w 5890489"/>
                <a:gd name="connsiteY13" fmla="*/ 870950 h 6578438"/>
                <a:gd name="connsiteX14" fmla="*/ 5890489 w 5890489"/>
                <a:gd name="connsiteY14" fmla="*/ 1321814 h 6578438"/>
                <a:gd name="connsiteX15" fmla="*/ 5887395 w 5890489"/>
                <a:gd name="connsiteY15" fmla="*/ 1318952 h 6578438"/>
                <a:gd name="connsiteX16" fmla="*/ 5830291 w 5890489"/>
                <a:gd name="connsiteY16" fmla="*/ 1265992 h 6578438"/>
                <a:gd name="connsiteX17" fmla="*/ 5815981 w 5890489"/>
                <a:gd name="connsiteY17" fmla="*/ 1252687 h 6578438"/>
                <a:gd name="connsiteX18" fmla="*/ 5801142 w 5890489"/>
                <a:gd name="connsiteY18" fmla="*/ 1240158 h 6578438"/>
                <a:gd name="connsiteX19" fmla="*/ 5771464 w 5890489"/>
                <a:gd name="connsiteY19" fmla="*/ 1214969 h 6578438"/>
                <a:gd name="connsiteX20" fmla="*/ 5651030 w 5890489"/>
                <a:gd name="connsiteY20" fmla="*/ 1115767 h 6578438"/>
                <a:gd name="connsiteX21" fmla="*/ 5123183 w 5890489"/>
                <a:gd name="connsiteY21" fmla="*/ 780443 h 6578438"/>
                <a:gd name="connsiteX22" fmla="*/ 4533860 w 5890489"/>
                <a:gd name="connsiteY22" fmla="*/ 567701 h 6578438"/>
                <a:gd name="connsiteX23" fmla="*/ 4457281 w 5890489"/>
                <a:gd name="connsiteY23" fmla="*/ 550780 h 6578438"/>
                <a:gd name="connsiteX24" fmla="*/ 4380568 w 5890489"/>
                <a:gd name="connsiteY24" fmla="*/ 535279 h 6578438"/>
                <a:gd name="connsiteX25" fmla="*/ 4303325 w 5890489"/>
                <a:gd name="connsiteY25" fmla="*/ 522879 h 6578438"/>
                <a:gd name="connsiteX26" fmla="*/ 4264769 w 5890489"/>
                <a:gd name="connsiteY26" fmla="*/ 516679 h 6578438"/>
                <a:gd name="connsiteX27" fmla="*/ 4226082 w 5890489"/>
                <a:gd name="connsiteY27" fmla="*/ 511253 h 6578438"/>
                <a:gd name="connsiteX28" fmla="*/ 4070934 w 5890489"/>
                <a:gd name="connsiteY28" fmla="*/ 494848 h 6578438"/>
                <a:gd name="connsiteX29" fmla="*/ 3915521 w 5890489"/>
                <a:gd name="connsiteY29" fmla="*/ 486065 h 6578438"/>
                <a:gd name="connsiteX30" fmla="*/ 3760241 w 5890489"/>
                <a:gd name="connsiteY30" fmla="*/ 484257 h 6578438"/>
                <a:gd name="connsiteX31" fmla="*/ 3682734 w 5890489"/>
                <a:gd name="connsiteY31" fmla="*/ 486581 h 6578438"/>
                <a:gd name="connsiteX32" fmla="*/ 3605491 w 5890489"/>
                <a:gd name="connsiteY32" fmla="*/ 488907 h 6578438"/>
                <a:gd name="connsiteX33" fmla="*/ 3527454 w 5890489"/>
                <a:gd name="connsiteY33" fmla="*/ 493169 h 6578438"/>
                <a:gd name="connsiteX34" fmla="*/ 3449151 w 5890489"/>
                <a:gd name="connsiteY34" fmla="*/ 498336 h 6578438"/>
                <a:gd name="connsiteX35" fmla="*/ 3410067 w 5890489"/>
                <a:gd name="connsiteY35" fmla="*/ 500532 h 6578438"/>
                <a:gd name="connsiteX36" fmla="*/ 3371246 w 5890489"/>
                <a:gd name="connsiteY36" fmla="*/ 504279 h 6578438"/>
                <a:gd name="connsiteX37" fmla="*/ 3293739 w 5890489"/>
                <a:gd name="connsiteY37" fmla="*/ 511512 h 6578438"/>
                <a:gd name="connsiteX38" fmla="*/ 2689445 w 5890489"/>
                <a:gd name="connsiteY38" fmla="*/ 610198 h 6578438"/>
                <a:gd name="connsiteX39" fmla="*/ 2117875 w 5890489"/>
                <a:gd name="connsiteY39" fmla="*/ 800335 h 6578438"/>
                <a:gd name="connsiteX40" fmla="*/ 1981276 w 5890489"/>
                <a:gd name="connsiteY40" fmla="*/ 865566 h 6578438"/>
                <a:gd name="connsiteX41" fmla="*/ 1847991 w 5890489"/>
                <a:gd name="connsiteY41" fmla="*/ 938676 h 6578438"/>
                <a:gd name="connsiteX42" fmla="*/ 1783069 w 5890489"/>
                <a:gd name="connsiteY42" fmla="*/ 978718 h 6578438"/>
                <a:gd name="connsiteX43" fmla="*/ 1750609 w 5890489"/>
                <a:gd name="connsiteY43" fmla="*/ 998869 h 6578438"/>
                <a:gd name="connsiteX44" fmla="*/ 1734312 w 5890489"/>
                <a:gd name="connsiteY44" fmla="*/ 1008945 h 6578438"/>
                <a:gd name="connsiteX45" fmla="*/ 1718547 w 5890489"/>
                <a:gd name="connsiteY45" fmla="*/ 1019924 h 6578438"/>
                <a:gd name="connsiteX46" fmla="*/ 1655481 w 5890489"/>
                <a:gd name="connsiteY46" fmla="*/ 1063582 h 6578438"/>
                <a:gd name="connsiteX47" fmla="*/ 1593077 w 5890489"/>
                <a:gd name="connsiteY47" fmla="*/ 1108664 h 6578438"/>
                <a:gd name="connsiteX48" fmla="*/ 1532263 w 5890489"/>
                <a:gd name="connsiteY48" fmla="*/ 1156197 h 6578438"/>
                <a:gd name="connsiteX49" fmla="*/ 1472509 w 5890489"/>
                <a:gd name="connsiteY49" fmla="*/ 1205152 h 6578438"/>
                <a:gd name="connsiteX50" fmla="*/ 1414212 w 5890489"/>
                <a:gd name="connsiteY50" fmla="*/ 1256175 h 6578438"/>
                <a:gd name="connsiteX51" fmla="*/ 1357242 w 5890489"/>
                <a:gd name="connsiteY51" fmla="*/ 1308359 h 6578438"/>
                <a:gd name="connsiteX52" fmla="*/ 1153072 w 5890489"/>
                <a:gd name="connsiteY52" fmla="*/ 1529498 h 6578438"/>
                <a:gd name="connsiteX53" fmla="*/ 1002694 w 5890489"/>
                <a:gd name="connsiteY53" fmla="*/ 1770658 h 6578438"/>
                <a:gd name="connsiteX54" fmla="*/ 974076 w 5890489"/>
                <a:gd name="connsiteY54" fmla="*/ 1835371 h 6578438"/>
                <a:gd name="connsiteX55" fmla="*/ 949564 w 5890489"/>
                <a:gd name="connsiteY55" fmla="*/ 1903573 h 6578438"/>
                <a:gd name="connsiteX56" fmla="*/ 927173 w 5890489"/>
                <a:gd name="connsiteY56" fmla="*/ 1974229 h 6578438"/>
                <a:gd name="connsiteX57" fmla="*/ 906107 w 5890489"/>
                <a:gd name="connsiteY57" fmla="*/ 2046952 h 6578438"/>
                <a:gd name="connsiteX58" fmla="*/ 751092 w 5890489"/>
                <a:gd name="connsiteY58" fmla="*/ 2676266 h 6578438"/>
                <a:gd name="connsiteX59" fmla="*/ 547189 w 5890489"/>
                <a:gd name="connsiteY59" fmla="*/ 3308422 h 6578438"/>
                <a:gd name="connsiteX60" fmla="*/ 441195 w 5890489"/>
                <a:gd name="connsiteY60" fmla="*/ 3866306 h 6578438"/>
                <a:gd name="connsiteX61" fmla="*/ 527182 w 5890489"/>
                <a:gd name="connsiteY61" fmla="*/ 4439174 h 6578438"/>
                <a:gd name="connsiteX62" fmla="*/ 775073 w 5890489"/>
                <a:gd name="connsiteY62" fmla="*/ 4987240 h 6578438"/>
                <a:gd name="connsiteX63" fmla="*/ 943206 w 5890489"/>
                <a:gd name="connsiteY63" fmla="*/ 5244933 h 6578438"/>
                <a:gd name="connsiteX64" fmla="*/ 1133728 w 5890489"/>
                <a:gd name="connsiteY64" fmla="*/ 5490356 h 6578438"/>
                <a:gd name="connsiteX65" fmla="*/ 1359626 w 5890489"/>
                <a:gd name="connsiteY65" fmla="*/ 5709815 h 6578438"/>
                <a:gd name="connsiteX66" fmla="*/ 1481254 w 5890489"/>
                <a:gd name="connsiteY66" fmla="*/ 5809146 h 6578438"/>
                <a:gd name="connsiteX67" fmla="*/ 1543260 w 5890489"/>
                <a:gd name="connsiteY67" fmla="*/ 5856940 h 6578438"/>
                <a:gd name="connsiteX68" fmla="*/ 1607518 w 5890489"/>
                <a:gd name="connsiteY68" fmla="*/ 5901374 h 6578438"/>
                <a:gd name="connsiteX69" fmla="*/ 2145566 w 5890489"/>
                <a:gd name="connsiteY69" fmla="*/ 6193814 h 6578438"/>
                <a:gd name="connsiteX70" fmla="*/ 2214991 w 5890489"/>
                <a:gd name="connsiteY70" fmla="*/ 6221844 h 6578438"/>
                <a:gd name="connsiteX71" fmla="*/ 2249307 w 5890489"/>
                <a:gd name="connsiteY71" fmla="*/ 6236182 h 6578438"/>
                <a:gd name="connsiteX72" fmla="*/ 2284285 w 5890489"/>
                <a:gd name="connsiteY72" fmla="*/ 6248711 h 6578438"/>
                <a:gd name="connsiteX73" fmla="*/ 2354241 w 5890489"/>
                <a:gd name="connsiteY73" fmla="*/ 6273124 h 6578438"/>
                <a:gd name="connsiteX74" fmla="*/ 2371597 w 5890489"/>
                <a:gd name="connsiteY74" fmla="*/ 6279324 h 6578438"/>
                <a:gd name="connsiteX75" fmla="*/ 2387894 w 5890489"/>
                <a:gd name="connsiteY75" fmla="*/ 6287719 h 6578438"/>
                <a:gd name="connsiteX76" fmla="*/ 2421414 w 5890489"/>
                <a:gd name="connsiteY76" fmla="*/ 6302186 h 6578438"/>
                <a:gd name="connsiteX77" fmla="*/ 2489117 w 5890489"/>
                <a:gd name="connsiteY77" fmla="*/ 6329441 h 6578438"/>
                <a:gd name="connsiteX78" fmla="*/ 2522902 w 5890489"/>
                <a:gd name="connsiteY78" fmla="*/ 6343134 h 6578438"/>
                <a:gd name="connsiteX79" fmla="*/ 2556953 w 5890489"/>
                <a:gd name="connsiteY79" fmla="*/ 6356051 h 6578438"/>
                <a:gd name="connsiteX80" fmla="*/ 2695009 w 5890489"/>
                <a:gd name="connsiteY80" fmla="*/ 6401905 h 6578438"/>
                <a:gd name="connsiteX81" fmla="*/ 3268035 w 5890489"/>
                <a:gd name="connsiteY81" fmla="*/ 6501238 h 6578438"/>
                <a:gd name="connsiteX82" fmla="*/ 3341038 w 5890489"/>
                <a:gd name="connsiteY82" fmla="*/ 6506145 h 6578438"/>
                <a:gd name="connsiteX83" fmla="*/ 3414703 w 5890489"/>
                <a:gd name="connsiteY83" fmla="*/ 6507050 h 6578438"/>
                <a:gd name="connsiteX84" fmla="*/ 3488237 w 5890489"/>
                <a:gd name="connsiteY84" fmla="*/ 6508212 h 6578438"/>
                <a:gd name="connsiteX85" fmla="*/ 3524142 w 5890489"/>
                <a:gd name="connsiteY85" fmla="*/ 6507955 h 6578438"/>
                <a:gd name="connsiteX86" fmla="*/ 3559252 w 5890489"/>
                <a:gd name="connsiteY86" fmla="*/ 6506921 h 6578438"/>
                <a:gd name="connsiteX87" fmla="*/ 3629207 w 5890489"/>
                <a:gd name="connsiteY87" fmla="*/ 6503045 h 6578438"/>
                <a:gd name="connsiteX88" fmla="*/ 3698633 w 5890489"/>
                <a:gd name="connsiteY88" fmla="*/ 6496845 h 6578438"/>
                <a:gd name="connsiteX89" fmla="*/ 3733213 w 5890489"/>
                <a:gd name="connsiteY89" fmla="*/ 6493357 h 6578438"/>
                <a:gd name="connsiteX90" fmla="*/ 3767529 w 5890489"/>
                <a:gd name="connsiteY90" fmla="*/ 6488707 h 6578438"/>
                <a:gd name="connsiteX91" fmla="*/ 3801845 w 5890489"/>
                <a:gd name="connsiteY91" fmla="*/ 6484057 h 6578438"/>
                <a:gd name="connsiteX92" fmla="*/ 3835895 w 5890489"/>
                <a:gd name="connsiteY92" fmla="*/ 6478116 h 6578438"/>
                <a:gd name="connsiteX93" fmla="*/ 4364801 w 5890489"/>
                <a:gd name="connsiteY93" fmla="*/ 6308517 h 6578438"/>
                <a:gd name="connsiteX94" fmla="*/ 4861379 w 5890489"/>
                <a:gd name="connsiteY94" fmla="*/ 6000576 h 6578438"/>
                <a:gd name="connsiteX95" fmla="*/ 5341263 w 5890489"/>
                <a:gd name="connsiteY95" fmla="*/ 5605834 h 6578438"/>
                <a:gd name="connsiteX96" fmla="*/ 5587301 w 5890489"/>
                <a:gd name="connsiteY96" fmla="*/ 5390379 h 6578438"/>
                <a:gd name="connsiteX97" fmla="*/ 5849105 w 5890489"/>
                <a:gd name="connsiteY97" fmla="*/ 5176344 h 6578438"/>
                <a:gd name="connsiteX98" fmla="*/ 5890489 w 5890489"/>
                <a:gd name="connsiteY98" fmla="*/ 5145260 h 6578438"/>
                <a:gd name="connsiteX99" fmla="*/ 5890489 w 5890489"/>
                <a:gd name="connsiteY99" fmla="*/ 5995323 h 6578438"/>
                <a:gd name="connsiteX100" fmla="*/ 5811477 w 5890489"/>
                <a:gd name="connsiteY100" fmla="*/ 6077819 h 6578438"/>
                <a:gd name="connsiteX101" fmla="*/ 5301384 w 5890489"/>
                <a:gd name="connsiteY101" fmla="*/ 6542958 h 6578438"/>
                <a:gd name="connsiteX102" fmla="*/ 5252008 w 5890489"/>
                <a:gd name="connsiteY102" fmla="*/ 6578438 h 6578438"/>
                <a:gd name="connsiteX103" fmla="*/ 1653730 w 5890489"/>
                <a:gd name="connsiteY103" fmla="*/ 6578438 h 6578438"/>
                <a:gd name="connsiteX104" fmla="*/ 1549768 w 5890489"/>
                <a:gd name="connsiteY104" fmla="*/ 6488821 h 6578438"/>
                <a:gd name="connsiteX105" fmla="*/ 1298282 w 5890489"/>
                <a:gd name="connsiteY105" fmla="*/ 6243932 h 6578438"/>
                <a:gd name="connsiteX106" fmla="*/ 1237999 w 5890489"/>
                <a:gd name="connsiteY106" fmla="*/ 6181671 h 6578438"/>
                <a:gd name="connsiteX107" fmla="*/ 1179967 w 5890489"/>
                <a:gd name="connsiteY107" fmla="*/ 6117862 h 6578438"/>
                <a:gd name="connsiteX108" fmla="*/ 1121936 w 5890489"/>
                <a:gd name="connsiteY108" fmla="*/ 6054569 h 6578438"/>
                <a:gd name="connsiteX109" fmla="*/ 1065628 w 5890489"/>
                <a:gd name="connsiteY109" fmla="*/ 5990243 h 6578438"/>
                <a:gd name="connsiteX110" fmla="*/ 954335 w 5890489"/>
                <a:gd name="connsiteY110" fmla="*/ 5861460 h 6578438"/>
                <a:gd name="connsiteX111" fmla="*/ 898953 w 5890489"/>
                <a:gd name="connsiteY111" fmla="*/ 5797393 h 6578438"/>
                <a:gd name="connsiteX112" fmla="*/ 842908 w 5890489"/>
                <a:gd name="connsiteY112" fmla="*/ 5733582 h 6578438"/>
                <a:gd name="connsiteX113" fmla="*/ 622442 w 5890489"/>
                <a:gd name="connsiteY113" fmla="*/ 5471884 h 6578438"/>
                <a:gd name="connsiteX114" fmla="*/ 425559 w 5890489"/>
                <a:gd name="connsiteY114" fmla="*/ 5190036 h 6578438"/>
                <a:gd name="connsiteX115" fmla="*/ 123877 w 5890489"/>
                <a:gd name="connsiteY115" fmla="*/ 4564210 h 6578438"/>
                <a:gd name="connsiteX116" fmla="*/ 130 w 5890489"/>
                <a:gd name="connsiteY116" fmla="*/ 3865530 h 6578438"/>
                <a:gd name="connsiteX117" fmla="*/ 30602 w 5890489"/>
                <a:gd name="connsiteY117" fmla="*/ 3505793 h 6578438"/>
                <a:gd name="connsiteX118" fmla="*/ 126924 w 5890489"/>
                <a:gd name="connsiteY118" fmla="*/ 3157164 h 6578438"/>
                <a:gd name="connsiteX119" fmla="*/ 334803 w 5890489"/>
                <a:gd name="connsiteY119" fmla="*/ 2560530 h 6578438"/>
                <a:gd name="connsiteX120" fmla="*/ 381176 w 5890489"/>
                <a:gd name="connsiteY120" fmla="*/ 2409144 h 6578438"/>
                <a:gd name="connsiteX121" fmla="*/ 425825 w 5890489"/>
                <a:gd name="connsiteY121" fmla="*/ 2255819 h 6578438"/>
                <a:gd name="connsiteX122" fmla="*/ 470210 w 5890489"/>
                <a:gd name="connsiteY122" fmla="*/ 2099523 h 6578438"/>
                <a:gd name="connsiteX123" fmla="*/ 492998 w 5890489"/>
                <a:gd name="connsiteY123" fmla="*/ 2020213 h 6578438"/>
                <a:gd name="connsiteX124" fmla="*/ 517509 w 5890489"/>
                <a:gd name="connsiteY124" fmla="*/ 1939224 h 6578438"/>
                <a:gd name="connsiteX125" fmla="*/ 544007 w 5890489"/>
                <a:gd name="connsiteY125" fmla="*/ 1857201 h 6578438"/>
                <a:gd name="connsiteX126" fmla="*/ 573288 w 5890489"/>
                <a:gd name="connsiteY126" fmla="*/ 1774274 h 6578438"/>
                <a:gd name="connsiteX127" fmla="*/ 606146 w 5890489"/>
                <a:gd name="connsiteY127" fmla="*/ 1690832 h 6578438"/>
                <a:gd name="connsiteX128" fmla="*/ 644569 w 5890489"/>
                <a:gd name="connsiteY128" fmla="*/ 1607775 h 6578438"/>
                <a:gd name="connsiteX129" fmla="*/ 837874 w 5890489"/>
                <a:gd name="connsiteY129" fmla="*/ 1297638 h 6578438"/>
                <a:gd name="connsiteX130" fmla="*/ 1069602 w 5890489"/>
                <a:gd name="connsiteY130" fmla="*/ 1032194 h 6578438"/>
                <a:gd name="connsiteX131" fmla="*/ 1130548 w 5890489"/>
                <a:gd name="connsiteY131" fmla="*/ 970839 h 6578438"/>
                <a:gd name="connsiteX132" fmla="*/ 1192024 w 5890489"/>
                <a:gd name="connsiteY132" fmla="*/ 910129 h 6578438"/>
                <a:gd name="connsiteX133" fmla="*/ 1255356 w 5890489"/>
                <a:gd name="connsiteY133" fmla="*/ 850841 h 6578438"/>
                <a:gd name="connsiteX134" fmla="*/ 1319614 w 5890489"/>
                <a:gd name="connsiteY134" fmla="*/ 792068 h 6578438"/>
                <a:gd name="connsiteX135" fmla="*/ 1385728 w 5890489"/>
                <a:gd name="connsiteY135" fmla="*/ 734975 h 6578438"/>
                <a:gd name="connsiteX136" fmla="*/ 1452768 w 5890489"/>
                <a:gd name="connsiteY136" fmla="*/ 678528 h 6578438"/>
                <a:gd name="connsiteX137" fmla="*/ 1469594 w 5890489"/>
                <a:gd name="connsiteY137" fmla="*/ 664449 h 6578438"/>
                <a:gd name="connsiteX138" fmla="*/ 1487083 w 5890489"/>
                <a:gd name="connsiteY138" fmla="*/ 651015 h 6578438"/>
                <a:gd name="connsiteX139" fmla="*/ 1522193 w 5890489"/>
                <a:gd name="connsiteY139" fmla="*/ 624277 h 6578438"/>
                <a:gd name="connsiteX140" fmla="*/ 1592415 w 5890489"/>
                <a:gd name="connsiteY140" fmla="*/ 570671 h 6578438"/>
                <a:gd name="connsiteX141" fmla="*/ 1738287 w 5890489"/>
                <a:gd name="connsiteY141" fmla="*/ 469402 h 6578438"/>
                <a:gd name="connsiteX142" fmla="*/ 1890918 w 5890489"/>
                <a:gd name="connsiteY142" fmla="*/ 376530 h 6578438"/>
                <a:gd name="connsiteX143" fmla="*/ 2555363 w 5890489"/>
                <a:gd name="connsiteY143" fmla="*/ 105274 h 6578438"/>
                <a:gd name="connsiteX144" fmla="*/ 3259291 w 5890489"/>
                <a:gd name="connsiteY144" fmla="*/ 3229 h 6578438"/>
                <a:gd name="connsiteX145" fmla="*/ 3347265 w 5890489"/>
                <a:gd name="connsiteY145" fmla="*/ 903 h 6578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Lst>
              <a:rect l="l" t="t" r="r" b="b"/>
              <a:pathLst>
                <a:path w="5890489" h="6578438">
                  <a:moveTo>
                    <a:pt x="3391253" y="0"/>
                  </a:moveTo>
                  <a:lnTo>
                    <a:pt x="3434974" y="646"/>
                  </a:lnTo>
                  <a:lnTo>
                    <a:pt x="3522419" y="2712"/>
                  </a:lnTo>
                  <a:cubicBezTo>
                    <a:pt x="3551567" y="3488"/>
                    <a:pt x="3580451" y="3746"/>
                    <a:pt x="3610261" y="6458"/>
                  </a:cubicBezTo>
                  <a:cubicBezTo>
                    <a:pt x="3669353" y="10850"/>
                    <a:pt x="3728179" y="14337"/>
                    <a:pt x="3786872" y="20667"/>
                  </a:cubicBezTo>
                  <a:lnTo>
                    <a:pt x="3962291" y="43530"/>
                  </a:lnTo>
                  <a:lnTo>
                    <a:pt x="4135855" y="75176"/>
                  </a:lnTo>
                  <a:cubicBezTo>
                    <a:pt x="4193224" y="87836"/>
                    <a:pt x="4250328" y="101398"/>
                    <a:pt x="4307299" y="114315"/>
                  </a:cubicBezTo>
                  <a:cubicBezTo>
                    <a:pt x="4364139" y="128394"/>
                    <a:pt x="4420050" y="145575"/>
                    <a:pt x="4476358" y="160816"/>
                  </a:cubicBezTo>
                  <a:cubicBezTo>
                    <a:pt x="4504580" y="167921"/>
                    <a:pt x="4532138" y="177995"/>
                    <a:pt x="4559829" y="186779"/>
                  </a:cubicBezTo>
                  <a:lnTo>
                    <a:pt x="4642901" y="213648"/>
                  </a:lnTo>
                  <a:cubicBezTo>
                    <a:pt x="4863234" y="288307"/>
                    <a:pt x="5076414" y="379371"/>
                    <a:pt x="5280847" y="485936"/>
                  </a:cubicBezTo>
                  <a:cubicBezTo>
                    <a:pt x="5485018" y="592631"/>
                    <a:pt x="5681768" y="713145"/>
                    <a:pt x="5865400" y="851099"/>
                  </a:cubicBezTo>
                  <a:lnTo>
                    <a:pt x="5890489" y="870950"/>
                  </a:lnTo>
                  <a:lnTo>
                    <a:pt x="5890489" y="1321814"/>
                  </a:lnTo>
                  <a:lnTo>
                    <a:pt x="5887395" y="1318952"/>
                  </a:lnTo>
                  <a:lnTo>
                    <a:pt x="5830291" y="1265992"/>
                  </a:lnTo>
                  <a:lnTo>
                    <a:pt x="5815981" y="1252687"/>
                  </a:lnTo>
                  <a:lnTo>
                    <a:pt x="5801142" y="1240158"/>
                  </a:lnTo>
                  <a:lnTo>
                    <a:pt x="5771464" y="1214969"/>
                  </a:lnTo>
                  <a:cubicBezTo>
                    <a:pt x="5731849" y="1181385"/>
                    <a:pt x="5692897" y="1146896"/>
                    <a:pt x="5651030" y="1115767"/>
                  </a:cubicBezTo>
                  <a:cubicBezTo>
                    <a:pt x="5487534" y="986985"/>
                    <a:pt x="5311321" y="872542"/>
                    <a:pt x="5123183" y="780443"/>
                  </a:cubicBezTo>
                  <a:cubicBezTo>
                    <a:pt x="4935309" y="688087"/>
                    <a:pt x="4737102" y="616398"/>
                    <a:pt x="4533860" y="567701"/>
                  </a:cubicBezTo>
                  <a:lnTo>
                    <a:pt x="4457281" y="550780"/>
                  </a:lnTo>
                  <a:cubicBezTo>
                    <a:pt x="4431709" y="545484"/>
                    <a:pt x="4406536" y="538896"/>
                    <a:pt x="4380568" y="535279"/>
                  </a:cubicBezTo>
                  <a:lnTo>
                    <a:pt x="4303325" y="522879"/>
                  </a:lnTo>
                  <a:lnTo>
                    <a:pt x="4264769" y="516679"/>
                  </a:lnTo>
                  <a:cubicBezTo>
                    <a:pt x="4251918" y="514612"/>
                    <a:pt x="4239067" y="512415"/>
                    <a:pt x="4226082" y="511253"/>
                  </a:cubicBezTo>
                  <a:cubicBezTo>
                    <a:pt x="4174145" y="505829"/>
                    <a:pt x="4122606" y="499498"/>
                    <a:pt x="4070934" y="494848"/>
                  </a:cubicBezTo>
                  <a:lnTo>
                    <a:pt x="3915521" y="486065"/>
                  </a:lnTo>
                  <a:lnTo>
                    <a:pt x="3760241" y="484257"/>
                  </a:lnTo>
                  <a:cubicBezTo>
                    <a:pt x="3734405" y="483869"/>
                    <a:pt x="3708571" y="485936"/>
                    <a:pt x="3682734" y="486581"/>
                  </a:cubicBezTo>
                  <a:lnTo>
                    <a:pt x="3605491" y="488907"/>
                  </a:lnTo>
                  <a:cubicBezTo>
                    <a:pt x="3579921" y="489165"/>
                    <a:pt x="3553555" y="491490"/>
                    <a:pt x="3527454" y="493169"/>
                  </a:cubicBezTo>
                  <a:lnTo>
                    <a:pt x="3449151" y="498336"/>
                  </a:lnTo>
                  <a:lnTo>
                    <a:pt x="3410067" y="500532"/>
                  </a:lnTo>
                  <a:lnTo>
                    <a:pt x="3371246" y="504279"/>
                  </a:lnTo>
                  <a:cubicBezTo>
                    <a:pt x="3345410" y="506862"/>
                    <a:pt x="3319575" y="509315"/>
                    <a:pt x="3293739" y="511512"/>
                  </a:cubicBezTo>
                  <a:cubicBezTo>
                    <a:pt x="3087450" y="531662"/>
                    <a:pt x="2885531" y="563180"/>
                    <a:pt x="2689445" y="610198"/>
                  </a:cubicBezTo>
                  <a:cubicBezTo>
                    <a:pt x="2493357" y="657344"/>
                    <a:pt x="2302303" y="719088"/>
                    <a:pt x="2117875" y="800335"/>
                  </a:cubicBezTo>
                  <a:cubicBezTo>
                    <a:pt x="2072298" y="821648"/>
                    <a:pt x="2026854" y="843606"/>
                    <a:pt x="1981276" y="865566"/>
                  </a:cubicBezTo>
                  <a:cubicBezTo>
                    <a:pt x="1937025" y="889978"/>
                    <a:pt x="1891978" y="913229"/>
                    <a:pt x="1847991" y="938676"/>
                  </a:cubicBezTo>
                  <a:lnTo>
                    <a:pt x="1783069" y="978718"/>
                  </a:lnTo>
                  <a:lnTo>
                    <a:pt x="1750609" y="998869"/>
                  </a:lnTo>
                  <a:lnTo>
                    <a:pt x="1734312" y="1008945"/>
                  </a:lnTo>
                  <a:lnTo>
                    <a:pt x="1718547" y="1019924"/>
                  </a:lnTo>
                  <a:lnTo>
                    <a:pt x="1655481" y="1063582"/>
                  </a:lnTo>
                  <a:cubicBezTo>
                    <a:pt x="1634414" y="1078178"/>
                    <a:pt x="1612950" y="1092259"/>
                    <a:pt x="1593077" y="1108664"/>
                  </a:cubicBezTo>
                  <a:lnTo>
                    <a:pt x="1532263" y="1156197"/>
                  </a:lnTo>
                  <a:cubicBezTo>
                    <a:pt x="1511992" y="1172085"/>
                    <a:pt x="1491587" y="1187844"/>
                    <a:pt x="1472509" y="1205152"/>
                  </a:cubicBezTo>
                  <a:lnTo>
                    <a:pt x="1414212" y="1256175"/>
                  </a:lnTo>
                  <a:cubicBezTo>
                    <a:pt x="1395001" y="1273354"/>
                    <a:pt x="1375127" y="1290147"/>
                    <a:pt x="1357242" y="1308359"/>
                  </a:cubicBezTo>
                  <a:cubicBezTo>
                    <a:pt x="1283178" y="1379532"/>
                    <a:pt x="1212163" y="1452513"/>
                    <a:pt x="1153072" y="1529498"/>
                  </a:cubicBezTo>
                  <a:cubicBezTo>
                    <a:pt x="1090933" y="1605578"/>
                    <a:pt x="1043501" y="1685794"/>
                    <a:pt x="1002694" y="1770658"/>
                  </a:cubicBezTo>
                  <a:lnTo>
                    <a:pt x="974076" y="1835371"/>
                  </a:lnTo>
                  <a:lnTo>
                    <a:pt x="949564" y="1903573"/>
                  </a:lnTo>
                  <a:cubicBezTo>
                    <a:pt x="940820" y="1925661"/>
                    <a:pt x="934593" y="1950719"/>
                    <a:pt x="927173" y="1974229"/>
                  </a:cubicBezTo>
                  <a:cubicBezTo>
                    <a:pt x="920019" y="1998254"/>
                    <a:pt x="912468" y="2021504"/>
                    <a:pt x="906107" y="2046952"/>
                  </a:cubicBezTo>
                  <a:cubicBezTo>
                    <a:pt x="853906" y="2245614"/>
                    <a:pt x="809918" y="2463136"/>
                    <a:pt x="751092" y="2676266"/>
                  </a:cubicBezTo>
                  <a:cubicBezTo>
                    <a:pt x="693458" y="2889912"/>
                    <a:pt x="624166" y="3100976"/>
                    <a:pt x="547189" y="3308422"/>
                  </a:cubicBezTo>
                  <a:cubicBezTo>
                    <a:pt x="479617" y="3487580"/>
                    <a:pt x="444109" y="3675523"/>
                    <a:pt x="441195" y="3866306"/>
                  </a:cubicBezTo>
                  <a:cubicBezTo>
                    <a:pt x="438014" y="4057089"/>
                    <a:pt x="469282" y="4250456"/>
                    <a:pt x="527182" y="4439174"/>
                  </a:cubicBezTo>
                  <a:cubicBezTo>
                    <a:pt x="584815" y="4628278"/>
                    <a:pt x="671067" y="4811828"/>
                    <a:pt x="775073" y="4987240"/>
                  </a:cubicBezTo>
                  <a:cubicBezTo>
                    <a:pt x="827009" y="5075075"/>
                    <a:pt x="884246" y="5160327"/>
                    <a:pt x="943206" y="5244933"/>
                  </a:cubicBezTo>
                  <a:cubicBezTo>
                    <a:pt x="1002296" y="5329411"/>
                    <a:pt x="1064964" y="5412337"/>
                    <a:pt x="1133728" y="5490356"/>
                  </a:cubicBezTo>
                  <a:cubicBezTo>
                    <a:pt x="1203949" y="5567728"/>
                    <a:pt x="1279337" y="5642259"/>
                    <a:pt x="1359626" y="5709815"/>
                  </a:cubicBezTo>
                  <a:cubicBezTo>
                    <a:pt x="1398711" y="5744949"/>
                    <a:pt x="1439916" y="5777241"/>
                    <a:pt x="1481254" y="5809146"/>
                  </a:cubicBezTo>
                  <a:cubicBezTo>
                    <a:pt x="1501922" y="5825163"/>
                    <a:pt x="1522325" y="5841309"/>
                    <a:pt x="1543260" y="5856940"/>
                  </a:cubicBezTo>
                  <a:cubicBezTo>
                    <a:pt x="1564591" y="5871923"/>
                    <a:pt x="1585921" y="5886777"/>
                    <a:pt x="1607518" y="5901374"/>
                  </a:cubicBezTo>
                  <a:cubicBezTo>
                    <a:pt x="1778565" y="6019693"/>
                    <a:pt x="1961271" y="6115924"/>
                    <a:pt x="2145566" y="6193814"/>
                  </a:cubicBezTo>
                  <a:lnTo>
                    <a:pt x="2214991" y="6221844"/>
                  </a:lnTo>
                  <a:lnTo>
                    <a:pt x="2249307" y="6236182"/>
                  </a:lnTo>
                  <a:cubicBezTo>
                    <a:pt x="2260702" y="6241089"/>
                    <a:pt x="2272625" y="6244577"/>
                    <a:pt x="2284285" y="6248711"/>
                  </a:cubicBezTo>
                  <a:lnTo>
                    <a:pt x="2354241" y="6273124"/>
                  </a:lnTo>
                  <a:cubicBezTo>
                    <a:pt x="2360070" y="6275190"/>
                    <a:pt x="2365899" y="6277128"/>
                    <a:pt x="2371597" y="6279324"/>
                  </a:cubicBezTo>
                  <a:cubicBezTo>
                    <a:pt x="2377161" y="6281778"/>
                    <a:pt x="2382329" y="6285007"/>
                    <a:pt x="2387894" y="6287719"/>
                  </a:cubicBezTo>
                  <a:cubicBezTo>
                    <a:pt x="2398757" y="6293274"/>
                    <a:pt x="2410153" y="6297666"/>
                    <a:pt x="2421414" y="6302186"/>
                  </a:cubicBezTo>
                  <a:lnTo>
                    <a:pt x="2489117" y="6329441"/>
                  </a:lnTo>
                  <a:lnTo>
                    <a:pt x="2522902" y="6343134"/>
                  </a:lnTo>
                  <a:cubicBezTo>
                    <a:pt x="2534165" y="6347654"/>
                    <a:pt x="2545294" y="6352563"/>
                    <a:pt x="2556953" y="6356051"/>
                  </a:cubicBezTo>
                  <a:lnTo>
                    <a:pt x="2695009" y="6401905"/>
                  </a:lnTo>
                  <a:cubicBezTo>
                    <a:pt x="2880895" y="6457190"/>
                    <a:pt x="3073141" y="6489095"/>
                    <a:pt x="3268035" y="6501238"/>
                  </a:cubicBezTo>
                  <a:cubicBezTo>
                    <a:pt x="3292413" y="6502659"/>
                    <a:pt x="3316527" y="6505629"/>
                    <a:pt x="3341038" y="6506145"/>
                  </a:cubicBezTo>
                  <a:lnTo>
                    <a:pt x="3414703" y="6507050"/>
                  </a:lnTo>
                  <a:lnTo>
                    <a:pt x="3488237" y="6508212"/>
                  </a:lnTo>
                  <a:cubicBezTo>
                    <a:pt x="3500690" y="6508729"/>
                    <a:pt x="3512483" y="6508471"/>
                    <a:pt x="3524142" y="6507955"/>
                  </a:cubicBezTo>
                  <a:lnTo>
                    <a:pt x="3559252" y="6506921"/>
                  </a:lnTo>
                  <a:cubicBezTo>
                    <a:pt x="3582835" y="6506792"/>
                    <a:pt x="3605889" y="6504467"/>
                    <a:pt x="3629207" y="6503045"/>
                  </a:cubicBezTo>
                  <a:cubicBezTo>
                    <a:pt x="3652526" y="6502012"/>
                    <a:pt x="3675579" y="6499171"/>
                    <a:pt x="3698633" y="6496845"/>
                  </a:cubicBezTo>
                  <a:cubicBezTo>
                    <a:pt x="3710160" y="6495683"/>
                    <a:pt x="3721819" y="6494907"/>
                    <a:pt x="3733213" y="6493357"/>
                  </a:cubicBezTo>
                  <a:lnTo>
                    <a:pt x="3767529" y="6488707"/>
                  </a:lnTo>
                  <a:lnTo>
                    <a:pt x="3801845" y="6484057"/>
                  </a:lnTo>
                  <a:lnTo>
                    <a:pt x="3835895" y="6478116"/>
                  </a:lnTo>
                  <a:cubicBezTo>
                    <a:pt x="4017673" y="6446727"/>
                    <a:pt x="4194152" y="6390281"/>
                    <a:pt x="4364801" y="6308517"/>
                  </a:cubicBezTo>
                  <a:cubicBezTo>
                    <a:pt x="4535583" y="6227139"/>
                    <a:pt x="4700138" y="6120962"/>
                    <a:pt x="4861379" y="6000576"/>
                  </a:cubicBezTo>
                  <a:cubicBezTo>
                    <a:pt x="5022621" y="5879931"/>
                    <a:pt x="5180684" y="5745337"/>
                    <a:pt x="5341263" y="5605834"/>
                  </a:cubicBezTo>
                  <a:lnTo>
                    <a:pt x="5587301" y="5390379"/>
                  </a:lnTo>
                  <a:cubicBezTo>
                    <a:pt x="5674216" y="5315718"/>
                    <a:pt x="5761527" y="5244416"/>
                    <a:pt x="5849105" y="5176344"/>
                  </a:cubicBezTo>
                  <a:lnTo>
                    <a:pt x="5890489" y="5145260"/>
                  </a:lnTo>
                  <a:lnTo>
                    <a:pt x="5890489" y="5995323"/>
                  </a:lnTo>
                  <a:lnTo>
                    <a:pt x="5811477" y="6077819"/>
                  </a:lnTo>
                  <a:cubicBezTo>
                    <a:pt x="5654739" y="6238377"/>
                    <a:pt x="5487138" y="6396093"/>
                    <a:pt x="5301384" y="6542958"/>
                  </a:cubicBezTo>
                  <a:lnTo>
                    <a:pt x="5252008" y="6578438"/>
                  </a:lnTo>
                  <a:lnTo>
                    <a:pt x="1653730" y="6578438"/>
                  </a:lnTo>
                  <a:lnTo>
                    <a:pt x="1549768" y="6488821"/>
                  </a:lnTo>
                  <a:cubicBezTo>
                    <a:pt x="1461976" y="6409495"/>
                    <a:pt x="1378573" y="6327182"/>
                    <a:pt x="1298282" y="6243932"/>
                  </a:cubicBezTo>
                  <a:cubicBezTo>
                    <a:pt x="1278277" y="6223006"/>
                    <a:pt x="1258138" y="6202210"/>
                    <a:pt x="1237999" y="6181671"/>
                  </a:cubicBezTo>
                  <a:lnTo>
                    <a:pt x="1179967" y="6117862"/>
                  </a:lnTo>
                  <a:lnTo>
                    <a:pt x="1121936" y="6054569"/>
                  </a:lnTo>
                  <a:cubicBezTo>
                    <a:pt x="1102328" y="6033644"/>
                    <a:pt x="1084573" y="6011427"/>
                    <a:pt x="1065628" y="5990243"/>
                  </a:cubicBezTo>
                  <a:cubicBezTo>
                    <a:pt x="1028662" y="5947099"/>
                    <a:pt x="990239" y="5904991"/>
                    <a:pt x="954335" y="5861460"/>
                  </a:cubicBezTo>
                  <a:cubicBezTo>
                    <a:pt x="936050" y="5840018"/>
                    <a:pt x="917634" y="5818446"/>
                    <a:pt x="898953" y="5797393"/>
                  </a:cubicBezTo>
                  <a:cubicBezTo>
                    <a:pt x="880404" y="5776208"/>
                    <a:pt x="861325" y="5755412"/>
                    <a:pt x="842908" y="5733582"/>
                  </a:cubicBezTo>
                  <a:cubicBezTo>
                    <a:pt x="767919" y="5647942"/>
                    <a:pt x="693061" y="5561786"/>
                    <a:pt x="622442" y="5471884"/>
                  </a:cubicBezTo>
                  <a:cubicBezTo>
                    <a:pt x="551559" y="5382112"/>
                    <a:pt x="486639" y="5287430"/>
                    <a:pt x="425559" y="5190036"/>
                  </a:cubicBezTo>
                  <a:cubicBezTo>
                    <a:pt x="303668" y="4994990"/>
                    <a:pt x="200193" y="4786123"/>
                    <a:pt x="123877" y="4564210"/>
                  </a:cubicBezTo>
                  <a:cubicBezTo>
                    <a:pt x="47694" y="4342555"/>
                    <a:pt x="2249" y="4106045"/>
                    <a:pt x="130" y="3865530"/>
                  </a:cubicBezTo>
                  <a:cubicBezTo>
                    <a:pt x="-1328" y="3745403"/>
                    <a:pt x="9537" y="3624629"/>
                    <a:pt x="30602" y="3505793"/>
                  </a:cubicBezTo>
                  <a:cubicBezTo>
                    <a:pt x="51802" y="3386828"/>
                    <a:pt x="84659" y="3270059"/>
                    <a:pt x="126924" y="3157164"/>
                  </a:cubicBezTo>
                  <a:cubicBezTo>
                    <a:pt x="200457" y="2959276"/>
                    <a:pt x="271737" y="2761388"/>
                    <a:pt x="334803" y="2560530"/>
                  </a:cubicBezTo>
                  <a:lnTo>
                    <a:pt x="381176" y="2409144"/>
                  </a:lnTo>
                  <a:lnTo>
                    <a:pt x="425825" y="2255819"/>
                  </a:lnTo>
                  <a:lnTo>
                    <a:pt x="470210" y="2099523"/>
                  </a:lnTo>
                  <a:lnTo>
                    <a:pt x="492998" y="2020213"/>
                  </a:lnTo>
                  <a:lnTo>
                    <a:pt x="517509" y="1939224"/>
                  </a:lnTo>
                  <a:cubicBezTo>
                    <a:pt x="525061" y="1912485"/>
                    <a:pt x="534866" y="1884586"/>
                    <a:pt x="544007" y="1857201"/>
                  </a:cubicBezTo>
                  <a:cubicBezTo>
                    <a:pt x="553680" y="1829559"/>
                    <a:pt x="561496" y="1802304"/>
                    <a:pt x="573288" y="1774274"/>
                  </a:cubicBezTo>
                  <a:lnTo>
                    <a:pt x="606146" y="1690832"/>
                  </a:lnTo>
                  <a:cubicBezTo>
                    <a:pt x="618467" y="1663060"/>
                    <a:pt x="631716" y="1635417"/>
                    <a:pt x="644569" y="1607775"/>
                  </a:cubicBezTo>
                  <a:cubicBezTo>
                    <a:pt x="698625" y="1498368"/>
                    <a:pt x="763413" y="1391287"/>
                    <a:pt x="837874" y="1297638"/>
                  </a:cubicBezTo>
                  <a:cubicBezTo>
                    <a:pt x="910348" y="1201278"/>
                    <a:pt x="990107" y="1115897"/>
                    <a:pt x="1069602" y="1032194"/>
                  </a:cubicBezTo>
                  <a:cubicBezTo>
                    <a:pt x="1089079" y="1010624"/>
                    <a:pt x="1110012" y="990990"/>
                    <a:pt x="1130548" y="970839"/>
                  </a:cubicBezTo>
                  <a:lnTo>
                    <a:pt x="1192024" y="910129"/>
                  </a:lnTo>
                  <a:cubicBezTo>
                    <a:pt x="1212031" y="889462"/>
                    <a:pt x="1234024" y="870475"/>
                    <a:pt x="1255356" y="850841"/>
                  </a:cubicBezTo>
                  <a:lnTo>
                    <a:pt x="1319614" y="792068"/>
                  </a:lnTo>
                  <a:cubicBezTo>
                    <a:pt x="1340680" y="772176"/>
                    <a:pt x="1363469" y="753834"/>
                    <a:pt x="1385728" y="734975"/>
                  </a:cubicBezTo>
                  <a:lnTo>
                    <a:pt x="1452768" y="678528"/>
                  </a:lnTo>
                  <a:lnTo>
                    <a:pt x="1469594" y="664449"/>
                  </a:lnTo>
                  <a:lnTo>
                    <a:pt x="1487083" y="651015"/>
                  </a:lnTo>
                  <a:lnTo>
                    <a:pt x="1522193" y="624277"/>
                  </a:lnTo>
                  <a:lnTo>
                    <a:pt x="1592415" y="570671"/>
                  </a:lnTo>
                  <a:cubicBezTo>
                    <a:pt x="1640110" y="535925"/>
                    <a:pt x="1689531" y="503245"/>
                    <a:pt x="1738287" y="469402"/>
                  </a:cubicBezTo>
                  <a:cubicBezTo>
                    <a:pt x="1788634" y="438015"/>
                    <a:pt x="1839643" y="407013"/>
                    <a:pt x="1890918" y="376530"/>
                  </a:cubicBezTo>
                  <a:cubicBezTo>
                    <a:pt x="2098400" y="258209"/>
                    <a:pt x="2323503" y="166241"/>
                    <a:pt x="2555363" y="105274"/>
                  </a:cubicBezTo>
                  <a:cubicBezTo>
                    <a:pt x="2787223" y="44047"/>
                    <a:pt x="3024516" y="12013"/>
                    <a:pt x="3259291" y="3229"/>
                  </a:cubicBezTo>
                  <a:lnTo>
                    <a:pt x="3347265" y="903"/>
                  </a:lnTo>
                  <a:close/>
                </a:path>
              </a:pathLst>
            </a:custGeom>
            <a:gradFill flip="none" rotWithShape="1">
              <a:gsLst>
                <a:gs pos="2000">
                  <a:schemeClr val="bg1">
                    <a:alpha val="10000"/>
                  </a:schemeClr>
                </a:gs>
                <a:gs pos="16000">
                  <a:schemeClr val="accent6">
                    <a:alpha val="5000"/>
                  </a:schemeClr>
                </a:gs>
                <a:gs pos="100000">
                  <a:schemeClr val="bg1">
                    <a:alpha val="10000"/>
                  </a:schemeClr>
                </a:gs>
                <a:gs pos="85000">
                  <a:schemeClr val="accent1">
                    <a:alpha val="5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27CCEAF3-651B-4605-AE58-F96E227036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01023" y="52997"/>
              <a:ext cx="6093363" cy="6805004"/>
            </a:xfrm>
            <a:custGeom>
              <a:avLst/>
              <a:gdLst>
                <a:gd name="connsiteX0" fmla="*/ 3517682 w 5890491"/>
                <a:gd name="connsiteY0" fmla="*/ 0 h 6578439"/>
                <a:gd name="connsiteX1" fmla="*/ 5849513 w 5890491"/>
                <a:gd name="connsiteY1" fmla="*/ 841730 h 6578439"/>
                <a:gd name="connsiteX2" fmla="*/ 5890491 w 5890491"/>
                <a:gd name="connsiteY2" fmla="*/ 879061 h 6578439"/>
                <a:gd name="connsiteX3" fmla="*/ 5890491 w 5890491"/>
                <a:gd name="connsiteY3" fmla="*/ 2034114 h 6578439"/>
                <a:gd name="connsiteX4" fmla="*/ 5757065 w 5890491"/>
                <a:gd name="connsiteY4" fmla="*/ 1854938 h 6578439"/>
                <a:gd name="connsiteX5" fmla="*/ 5564060 w 5890491"/>
                <a:gd name="connsiteY5" fmla="*/ 1642182 h 6578439"/>
                <a:gd name="connsiteX6" fmla="*/ 3517551 w 5890491"/>
                <a:gd name="connsiteY6" fmla="*/ 790012 h 6578439"/>
                <a:gd name="connsiteX7" fmla="*/ 1611552 w 5890491"/>
                <a:gd name="connsiteY7" fmla="*/ 1543282 h 6578439"/>
                <a:gd name="connsiteX8" fmla="*/ 1340656 w 5890491"/>
                <a:gd name="connsiteY8" fmla="*/ 1897925 h 6578439"/>
                <a:gd name="connsiteX9" fmla="*/ 1201705 w 5890491"/>
                <a:gd name="connsiteY9" fmla="*/ 2361213 h 6578439"/>
                <a:gd name="connsiteX10" fmla="*/ 852705 w 5890491"/>
                <a:gd name="connsiteY10" fmla="*/ 3529176 h 6578439"/>
                <a:gd name="connsiteX11" fmla="*/ 863863 w 5890491"/>
                <a:gd name="connsiteY11" fmla="*/ 4437051 h 6578439"/>
                <a:gd name="connsiteX12" fmla="*/ 1413569 w 5890491"/>
                <a:gd name="connsiteY12" fmla="*/ 5357174 h 6578439"/>
                <a:gd name="connsiteX13" fmla="*/ 2339129 w 5890491"/>
                <a:gd name="connsiteY13" fmla="*/ 6143367 h 6578439"/>
                <a:gd name="connsiteX14" fmla="*/ 3439449 w 5890491"/>
                <a:gd name="connsiteY14" fmla="*/ 6420049 h 6578439"/>
                <a:gd name="connsiteX15" fmla="*/ 5251388 w 5890491"/>
                <a:gd name="connsiteY15" fmla="*/ 5349009 h 6578439"/>
                <a:gd name="connsiteX16" fmla="*/ 5657731 w 5890491"/>
                <a:gd name="connsiteY16" fmla="*/ 4959205 h 6578439"/>
                <a:gd name="connsiteX17" fmla="*/ 5836127 w 5890491"/>
                <a:gd name="connsiteY17" fmla="*/ 4792052 h 6578439"/>
                <a:gd name="connsiteX18" fmla="*/ 5890491 w 5890491"/>
                <a:gd name="connsiteY18" fmla="*/ 4738662 h 6578439"/>
                <a:gd name="connsiteX19" fmla="*/ 5890491 w 5890491"/>
                <a:gd name="connsiteY19" fmla="*/ 5821964 h 6578439"/>
                <a:gd name="connsiteX20" fmla="*/ 5802001 w 5890491"/>
                <a:gd name="connsiteY20" fmla="*/ 5907904 h 6578439"/>
                <a:gd name="connsiteX21" fmla="*/ 5294358 w 5890491"/>
                <a:gd name="connsiteY21" fmla="*/ 6397505 h 6578439"/>
                <a:gd name="connsiteX22" fmla="*/ 5077178 w 5890491"/>
                <a:gd name="connsiteY22" fmla="*/ 6578439 h 6578439"/>
                <a:gd name="connsiteX23" fmla="*/ 1567290 w 5890491"/>
                <a:gd name="connsiteY23" fmla="*/ 6578439 h 6578439"/>
                <a:gd name="connsiteX24" fmla="*/ 1508588 w 5890491"/>
                <a:gd name="connsiteY24" fmla="*/ 6535186 h 6578439"/>
                <a:gd name="connsiteX25" fmla="*/ 826498 w 5890491"/>
                <a:gd name="connsiteY25" fmla="*/ 5876034 h 6578439"/>
                <a:gd name="connsiteX26" fmla="*/ 122403 w 5890491"/>
                <a:gd name="connsiteY26" fmla="*/ 3255655 h 6578439"/>
                <a:gd name="connsiteX27" fmla="*/ 1061197 w 5890491"/>
                <a:gd name="connsiteY27" fmla="*/ 984650 h 6578439"/>
                <a:gd name="connsiteX28" fmla="*/ 3517682 w 5890491"/>
                <a:gd name="connsiteY28" fmla="*/ 0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890491" h="6578439">
                  <a:moveTo>
                    <a:pt x="3517682" y="0"/>
                  </a:moveTo>
                  <a:cubicBezTo>
                    <a:pt x="4402017" y="0"/>
                    <a:pt x="5213742" y="315483"/>
                    <a:pt x="5849513" y="841730"/>
                  </a:cubicBezTo>
                  <a:lnTo>
                    <a:pt x="5890491" y="879061"/>
                  </a:lnTo>
                  <a:lnTo>
                    <a:pt x="5890491" y="2034114"/>
                  </a:lnTo>
                  <a:lnTo>
                    <a:pt x="5757065" y="1854938"/>
                  </a:lnTo>
                  <a:cubicBezTo>
                    <a:pt x="5696443" y="1781264"/>
                    <a:pt x="5632076" y="1710299"/>
                    <a:pt x="5564060" y="1642182"/>
                  </a:cubicBezTo>
                  <a:cubicBezTo>
                    <a:pt x="5015393" y="1092636"/>
                    <a:pt x="4288592" y="790012"/>
                    <a:pt x="3517551" y="790012"/>
                  </a:cubicBezTo>
                  <a:cubicBezTo>
                    <a:pt x="2701750" y="790012"/>
                    <a:pt x="2131676" y="1015335"/>
                    <a:pt x="1611552" y="1543282"/>
                  </a:cubicBezTo>
                  <a:cubicBezTo>
                    <a:pt x="1435754" y="1721722"/>
                    <a:pt x="1375945" y="1822729"/>
                    <a:pt x="1340656" y="1897925"/>
                  </a:cubicBezTo>
                  <a:cubicBezTo>
                    <a:pt x="1289148" y="2007623"/>
                    <a:pt x="1252432" y="2155907"/>
                    <a:pt x="1201705" y="2361213"/>
                  </a:cubicBezTo>
                  <a:cubicBezTo>
                    <a:pt x="1133721" y="2635919"/>
                    <a:pt x="1040568" y="3012290"/>
                    <a:pt x="852705" y="3529176"/>
                  </a:cubicBezTo>
                  <a:cubicBezTo>
                    <a:pt x="749952" y="3811784"/>
                    <a:pt x="753584" y="4108747"/>
                    <a:pt x="863863" y="4437051"/>
                  </a:cubicBezTo>
                  <a:cubicBezTo>
                    <a:pt x="964800" y="4737438"/>
                    <a:pt x="1154869" y="5055603"/>
                    <a:pt x="1413569" y="5357174"/>
                  </a:cubicBezTo>
                  <a:cubicBezTo>
                    <a:pt x="1718326" y="5712343"/>
                    <a:pt x="2021008" y="5969404"/>
                    <a:pt x="2339129" y="6143367"/>
                  </a:cubicBezTo>
                  <a:cubicBezTo>
                    <a:pt x="2679565" y="6329577"/>
                    <a:pt x="3039591" y="6420049"/>
                    <a:pt x="3439449" y="6420049"/>
                  </a:cubicBezTo>
                  <a:cubicBezTo>
                    <a:pt x="4142246" y="6420049"/>
                    <a:pt x="4633828" y="5976251"/>
                    <a:pt x="5251388" y="5349009"/>
                  </a:cubicBezTo>
                  <a:cubicBezTo>
                    <a:pt x="5389949" y="5208364"/>
                    <a:pt x="5526047" y="5081677"/>
                    <a:pt x="5657731" y="4959205"/>
                  </a:cubicBezTo>
                  <a:cubicBezTo>
                    <a:pt x="5719520" y="4901722"/>
                    <a:pt x="5779200" y="4846206"/>
                    <a:pt x="5836127" y="4792052"/>
                  </a:cubicBezTo>
                  <a:lnTo>
                    <a:pt x="5890491" y="4738662"/>
                  </a:lnTo>
                  <a:lnTo>
                    <a:pt x="5890491" y="5821964"/>
                  </a:lnTo>
                  <a:lnTo>
                    <a:pt x="5802001" y="5907904"/>
                  </a:lnTo>
                  <a:cubicBezTo>
                    <a:pt x="5634962" y="6077456"/>
                    <a:pt x="5467509" y="6243625"/>
                    <a:pt x="5294358" y="6397505"/>
                  </a:cubicBezTo>
                  <a:lnTo>
                    <a:pt x="5077178" y="6578439"/>
                  </a:lnTo>
                  <a:lnTo>
                    <a:pt x="1567290" y="6578439"/>
                  </a:lnTo>
                  <a:lnTo>
                    <a:pt x="1508588" y="6535186"/>
                  </a:lnTo>
                  <a:cubicBezTo>
                    <a:pt x="1263991" y="6345442"/>
                    <a:pt x="1038054" y="6122666"/>
                    <a:pt x="826498" y="5876034"/>
                  </a:cubicBezTo>
                  <a:cubicBezTo>
                    <a:pt x="261613" y="5217713"/>
                    <a:pt x="-239182" y="4250314"/>
                    <a:pt x="122403" y="3255655"/>
                  </a:cubicBezTo>
                  <a:cubicBezTo>
                    <a:pt x="607497" y="1921629"/>
                    <a:pt x="393040" y="1662857"/>
                    <a:pt x="1061197" y="984650"/>
                  </a:cubicBezTo>
                  <a:cubicBezTo>
                    <a:pt x="1729484" y="306444"/>
                    <a:pt x="2498060" y="0"/>
                    <a:pt x="3517682" y="0"/>
                  </a:cubicBezTo>
                  <a:close/>
                </a:path>
              </a:pathLst>
            </a:custGeom>
            <a:gradFill flip="none" rotWithShape="1">
              <a:gsLst>
                <a:gs pos="2000">
                  <a:schemeClr val="bg1"/>
                </a:gs>
                <a:gs pos="16000">
                  <a:schemeClr val="accent6">
                    <a:alpha val="10000"/>
                  </a:schemeClr>
                </a:gs>
                <a:gs pos="100000">
                  <a:schemeClr val="bg1">
                    <a:alpha val="10000"/>
                  </a:schemeClr>
                </a:gs>
                <a:gs pos="85000">
                  <a:schemeClr val="accent1">
                    <a:alpha val="1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Freeform: Shape 23">
              <a:extLst>
                <a:ext uri="{FF2B5EF4-FFF2-40B4-BE49-F238E27FC236}">
                  <a16:creationId xmlns:a16="http://schemas.microsoft.com/office/drawing/2014/main" id="{ED519330-E5F1-4248-B58C-1AA0D9E6DA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01024" y="52997"/>
              <a:ext cx="6093362" cy="6805004"/>
            </a:xfrm>
            <a:custGeom>
              <a:avLst/>
              <a:gdLst>
                <a:gd name="connsiteX0" fmla="*/ 5890490 w 5890490"/>
                <a:gd name="connsiteY0" fmla="*/ 5389037 h 6578439"/>
                <a:gd name="connsiteX1" fmla="*/ 5890490 w 5890490"/>
                <a:gd name="connsiteY1" fmla="*/ 5855587 h 6578439"/>
                <a:gd name="connsiteX2" fmla="*/ 5784593 w 5890490"/>
                <a:gd name="connsiteY2" fmla="*/ 5962054 h 6578439"/>
                <a:gd name="connsiteX3" fmla="*/ 5663414 w 5890490"/>
                <a:gd name="connsiteY3" fmla="*/ 6082564 h 6578439"/>
                <a:gd name="connsiteX4" fmla="*/ 5147099 w 5890490"/>
                <a:gd name="connsiteY4" fmla="*/ 6547726 h 6578439"/>
                <a:gd name="connsiteX5" fmla="*/ 5105015 w 5890490"/>
                <a:gd name="connsiteY5" fmla="*/ 6578439 h 6578439"/>
                <a:gd name="connsiteX6" fmla="*/ 4385601 w 5890490"/>
                <a:gd name="connsiteY6" fmla="*/ 6578439 h 6578439"/>
                <a:gd name="connsiteX7" fmla="*/ 4507252 w 5890490"/>
                <a:gd name="connsiteY7" fmla="*/ 6515968 h 6578439"/>
                <a:gd name="connsiteX8" fmla="*/ 4909330 w 5890490"/>
                <a:gd name="connsiteY8" fmla="*/ 6253453 h 6578439"/>
                <a:gd name="connsiteX9" fmla="*/ 5411374 w 5890490"/>
                <a:gd name="connsiteY9" fmla="*/ 5828544 h 6578439"/>
                <a:gd name="connsiteX10" fmla="*/ 5533570 w 5890490"/>
                <a:gd name="connsiteY10" fmla="*/ 5714534 h 6578439"/>
                <a:gd name="connsiteX11" fmla="*/ 5657425 w 5890490"/>
                <a:gd name="connsiteY11" fmla="*/ 5597650 h 6578439"/>
                <a:gd name="connsiteX12" fmla="*/ 3336813 w 5890490"/>
                <a:gd name="connsiteY12" fmla="*/ 499 h 6578439"/>
                <a:gd name="connsiteX13" fmla="*/ 3513674 w 5890490"/>
                <a:gd name="connsiteY13" fmla="*/ 1202 h 6578439"/>
                <a:gd name="connsiteX14" fmla="*/ 3602743 w 5890490"/>
                <a:gd name="connsiteY14" fmla="*/ 4827 h 6578439"/>
                <a:gd name="connsiteX15" fmla="*/ 3647213 w 5890490"/>
                <a:gd name="connsiteY15" fmla="*/ 6703 h 6578439"/>
                <a:gd name="connsiteX16" fmla="*/ 3691684 w 5890490"/>
                <a:gd name="connsiteY16" fmla="*/ 9453 h 6578439"/>
                <a:gd name="connsiteX17" fmla="*/ 3868927 w 5890490"/>
                <a:gd name="connsiteY17" fmla="*/ 27080 h 6578439"/>
                <a:gd name="connsiteX18" fmla="*/ 5200872 w 5890490"/>
                <a:gd name="connsiteY18" fmla="*/ 472240 h 6578439"/>
                <a:gd name="connsiteX19" fmla="*/ 5772711 w 5890490"/>
                <a:gd name="connsiteY19" fmla="*/ 866334 h 6578439"/>
                <a:gd name="connsiteX20" fmla="*/ 5890490 w 5890490"/>
                <a:gd name="connsiteY20" fmla="*/ 972426 h 6578439"/>
                <a:gd name="connsiteX21" fmla="*/ 5890490 w 5890490"/>
                <a:gd name="connsiteY21" fmla="*/ 1158576 h 6578439"/>
                <a:gd name="connsiteX22" fmla="*/ 5676045 w 5890490"/>
                <a:gd name="connsiteY22" fmla="*/ 986969 h 6578439"/>
                <a:gd name="connsiteX23" fmla="*/ 5103776 w 5890490"/>
                <a:gd name="connsiteY23" fmla="*/ 655879 h 6578439"/>
                <a:gd name="connsiteX24" fmla="*/ 4482465 w 5890490"/>
                <a:gd name="connsiteY24" fmla="*/ 440363 h 6578439"/>
                <a:gd name="connsiteX25" fmla="*/ 4402444 w 5890490"/>
                <a:gd name="connsiteY25" fmla="*/ 422111 h 6578439"/>
                <a:gd name="connsiteX26" fmla="*/ 4322423 w 5890490"/>
                <a:gd name="connsiteY26" fmla="*/ 404610 h 6578439"/>
                <a:gd name="connsiteX27" fmla="*/ 4241892 w 5890490"/>
                <a:gd name="connsiteY27" fmla="*/ 389858 h 6578439"/>
                <a:gd name="connsiteX28" fmla="*/ 4201627 w 5890490"/>
                <a:gd name="connsiteY28" fmla="*/ 382483 h 6578439"/>
                <a:gd name="connsiteX29" fmla="*/ 4161234 w 5890490"/>
                <a:gd name="connsiteY29" fmla="*/ 375857 h 6578439"/>
                <a:gd name="connsiteX30" fmla="*/ 3999280 w 5890490"/>
                <a:gd name="connsiteY30" fmla="*/ 353606 h 6578439"/>
                <a:gd name="connsiteX31" fmla="*/ 3836817 w 5890490"/>
                <a:gd name="connsiteY31" fmla="*/ 338480 h 6578439"/>
                <a:gd name="connsiteX32" fmla="*/ 3673972 w 5890490"/>
                <a:gd name="connsiteY32" fmla="*/ 330604 h 6578439"/>
                <a:gd name="connsiteX33" fmla="*/ 3511126 w 5890490"/>
                <a:gd name="connsiteY33" fmla="*/ 328978 h 6578439"/>
                <a:gd name="connsiteX34" fmla="*/ 3183142 w 5890490"/>
                <a:gd name="connsiteY34" fmla="*/ 342854 h 6578439"/>
                <a:gd name="connsiteX35" fmla="*/ 2541444 w 5890490"/>
                <a:gd name="connsiteY35" fmla="*/ 439988 h 6578439"/>
                <a:gd name="connsiteX36" fmla="*/ 1933895 w 5890490"/>
                <a:gd name="connsiteY36" fmla="*/ 650505 h 6578439"/>
                <a:gd name="connsiteX37" fmla="*/ 1378079 w 5890490"/>
                <a:gd name="connsiteY37" fmla="*/ 983905 h 6578439"/>
                <a:gd name="connsiteX38" fmla="*/ 1312967 w 5890490"/>
                <a:gd name="connsiteY38" fmla="*/ 1033660 h 6578439"/>
                <a:gd name="connsiteX39" fmla="*/ 1248364 w 5890490"/>
                <a:gd name="connsiteY39" fmla="*/ 1084413 h 6578439"/>
                <a:gd name="connsiteX40" fmla="*/ 1185163 w 5890490"/>
                <a:gd name="connsiteY40" fmla="*/ 1137168 h 6578439"/>
                <a:gd name="connsiteX41" fmla="*/ 1122852 w 5890490"/>
                <a:gd name="connsiteY41" fmla="*/ 1190922 h 6578439"/>
                <a:gd name="connsiteX42" fmla="*/ 892092 w 5890490"/>
                <a:gd name="connsiteY42" fmla="*/ 1421440 h 6578439"/>
                <a:gd name="connsiteX43" fmla="*/ 707202 w 5890490"/>
                <a:gd name="connsiteY43" fmla="*/ 1684212 h 6578439"/>
                <a:gd name="connsiteX44" fmla="*/ 670121 w 5890490"/>
                <a:gd name="connsiteY44" fmla="*/ 1756093 h 6578439"/>
                <a:gd name="connsiteX45" fmla="*/ 637630 w 5890490"/>
                <a:gd name="connsiteY45" fmla="*/ 1830724 h 6578439"/>
                <a:gd name="connsiteX46" fmla="*/ 607685 w 5890490"/>
                <a:gd name="connsiteY46" fmla="*/ 1907105 h 6578439"/>
                <a:gd name="connsiteX47" fmla="*/ 580034 w 5890490"/>
                <a:gd name="connsiteY47" fmla="*/ 1984986 h 6578439"/>
                <a:gd name="connsiteX48" fmla="*/ 481919 w 5890490"/>
                <a:gd name="connsiteY48" fmla="*/ 2304386 h 6578439"/>
                <a:gd name="connsiteX49" fmla="*/ 433881 w 5890490"/>
                <a:gd name="connsiteY49" fmla="*/ 2465399 h 6578439"/>
                <a:gd name="connsiteX50" fmla="*/ 384442 w 5890490"/>
                <a:gd name="connsiteY50" fmla="*/ 2626163 h 6578439"/>
                <a:gd name="connsiteX51" fmla="*/ 166039 w 5890490"/>
                <a:gd name="connsiteY51" fmla="*/ 3261338 h 6578439"/>
                <a:gd name="connsiteX52" fmla="*/ 56202 w 5890490"/>
                <a:gd name="connsiteY52" fmla="*/ 3910265 h 6578439"/>
                <a:gd name="connsiteX53" fmla="*/ 93664 w 5890490"/>
                <a:gd name="connsiteY53" fmla="*/ 4237292 h 6578439"/>
                <a:gd name="connsiteX54" fmla="*/ 111758 w 5890490"/>
                <a:gd name="connsiteY54" fmla="*/ 4317548 h 6578439"/>
                <a:gd name="connsiteX55" fmla="*/ 133038 w 5890490"/>
                <a:gd name="connsiteY55" fmla="*/ 4397054 h 6578439"/>
                <a:gd name="connsiteX56" fmla="*/ 157757 w 5890490"/>
                <a:gd name="connsiteY56" fmla="*/ 4475560 h 6578439"/>
                <a:gd name="connsiteX57" fmla="*/ 185153 w 5890490"/>
                <a:gd name="connsiteY57" fmla="*/ 4553066 h 6578439"/>
                <a:gd name="connsiteX58" fmla="*/ 493642 w 5890490"/>
                <a:gd name="connsiteY58" fmla="*/ 5132239 h 6578439"/>
                <a:gd name="connsiteX59" fmla="*/ 914391 w 5890490"/>
                <a:gd name="connsiteY59" fmla="*/ 5636528 h 6578439"/>
                <a:gd name="connsiteX60" fmla="*/ 1402034 w 5890490"/>
                <a:gd name="connsiteY60" fmla="*/ 6076188 h 6578439"/>
                <a:gd name="connsiteX61" fmla="*/ 1664397 w 5890490"/>
                <a:gd name="connsiteY61" fmla="*/ 6267079 h 6578439"/>
                <a:gd name="connsiteX62" fmla="*/ 1938992 w 5890490"/>
                <a:gd name="connsiteY62" fmla="*/ 6434343 h 6578439"/>
                <a:gd name="connsiteX63" fmla="*/ 2225931 w 5890490"/>
                <a:gd name="connsiteY63" fmla="*/ 6574322 h 6578439"/>
                <a:gd name="connsiteX64" fmla="*/ 2236328 w 5890490"/>
                <a:gd name="connsiteY64" fmla="*/ 6578439 h 6578439"/>
                <a:gd name="connsiteX65" fmla="*/ 1504665 w 5890490"/>
                <a:gd name="connsiteY65" fmla="*/ 6578439 h 6578439"/>
                <a:gd name="connsiteX66" fmla="*/ 1456827 w 5890490"/>
                <a:gd name="connsiteY66" fmla="*/ 6543476 h 6578439"/>
                <a:gd name="connsiteX67" fmla="*/ 1188475 w 5890490"/>
                <a:gd name="connsiteY67" fmla="*/ 6314083 h 6578439"/>
                <a:gd name="connsiteX68" fmla="*/ 721728 w 5890490"/>
                <a:gd name="connsiteY68" fmla="*/ 5798666 h 6578439"/>
                <a:gd name="connsiteX69" fmla="*/ 344175 w 5890490"/>
                <a:gd name="connsiteY69" fmla="*/ 5219495 h 6578439"/>
                <a:gd name="connsiteX70" fmla="*/ 87293 w 5890490"/>
                <a:gd name="connsiteY70" fmla="*/ 4583569 h 6578439"/>
                <a:gd name="connsiteX71" fmla="*/ 65886 w 5890490"/>
                <a:gd name="connsiteY71" fmla="*/ 4500813 h 6578439"/>
                <a:gd name="connsiteX72" fmla="*/ 47409 w 5890490"/>
                <a:gd name="connsiteY72" fmla="*/ 4417431 h 6578439"/>
                <a:gd name="connsiteX73" fmla="*/ 39000 w 5890490"/>
                <a:gd name="connsiteY73" fmla="*/ 4375677 h 6578439"/>
                <a:gd name="connsiteX74" fmla="*/ 31610 w 5890490"/>
                <a:gd name="connsiteY74" fmla="*/ 4333674 h 6578439"/>
                <a:gd name="connsiteX75" fmla="*/ 18868 w 5890490"/>
                <a:gd name="connsiteY75" fmla="*/ 4249417 h 6578439"/>
                <a:gd name="connsiteX76" fmla="*/ 646 w 5890490"/>
                <a:gd name="connsiteY76" fmla="*/ 3910265 h 6578439"/>
                <a:gd name="connsiteX77" fmla="*/ 130234 w 5890490"/>
                <a:gd name="connsiteY77" fmla="*/ 3248337 h 6578439"/>
                <a:gd name="connsiteX78" fmla="*/ 335383 w 5890490"/>
                <a:gd name="connsiteY78" fmla="*/ 2611911 h 6578439"/>
                <a:gd name="connsiteX79" fmla="*/ 487272 w 5890490"/>
                <a:gd name="connsiteY79" fmla="*/ 1958609 h 6578439"/>
                <a:gd name="connsiteX80" fmla="*/ 508550 w 5890490"/>
                <a:gd name="connsiteY80" fmla="*/ 1876227 h 6578439"/>
                <a:gd name="connsiteX81" fmla="*/ 531742 w 5890490"/>
                <a:gd name="connsiteY81" fmla="*/ 1793721 h 6578439"/>
                <a:gd name="connsiteX82" fmla="*/ 558245 w 5890490"/>
                <a:gd name="connsiteY82" fmla="*/ 1711465 h 6578439"/>
                <a:gd name="connsiteX83" fmla="*/ 590100 w 5890490"/>
                <a:gd name="connsiteY83" fmla="*/ 1630332 h 6578439"/>
                <a:gd name="connsiteX84" fmla="*/ 758680 w 5890490"/>
                <a:gd name="connsiteY84" fmla="*/ 1322433 h 6578439"/>
                <a:gd name="connsiteX85" fmla="*/ 976317 w 5890490"/>
                <a:gd name="connsiteY85" fmla="*/ 1049286 h 6578439"/>
                <a:gd name="connsiteX86" fmla="*/ 1035314 w 5890490"/>
                <a:gd name="connsiteY86" fmla="*/ 985406 h 6578439"/>
                <a:gd name="connsiteX87" fmla="*/ 1095329 w 5890490"/>
                <a:gd name="connsiteY87" fmla="*/ 922526 h 6578439"/>
                <a:gd name="connsiteX88" fmla="*/ 1157384 w 5890490"/>
                <a:gd name="connsiteY88" fmla="*/ 861271 h 6578439"/>
                <a:gd name="connsiteX89" fmla="*/ 1220841 w 5890490"/>
                <a:gd name="connsiteY89" fmla="*/ 801017 h 6578439"/>
                <a:gd name="connsiteX90" fmla="*/ 1286462 w 5890490"/>
                <a:gd name="connsiteY90" fmla="*/ 742886 h 6578439"/>
                <a:gd name="connsiteX91" fmla="*/ 1353233 w 5890490"/>
                <a:gd name="connsiteY91" fmla="*/ 685632 h 6578439"/>
                <a:gd name="connsiteX92" fmla="*/ 1369924 w 5890490"/>
                <a:gd name="connsiteY92" fmla="*/ 671256 h 6578439"/>
                <a:gd name="connsiteX93" fmla="*/ 1387380 w 5890490"/>
                <a:gd name="connsiteY93" fmla="*/ 657755 h 6578439"/>
                <a:gd name="connsiteX94" fmla="*/ 1422422 w 5890490"/>
                <a:gd name="connsiteY94" fmla="*/ 630877 h 6578439"/>
                <a:gd name="connsiteX95" fmla="*/ 1492759 w 5890490"/>
                <a:gd name="connsiteY95" fmla="*/ 577248 h 6578439"/>
                <a:gd name="connsiteX96" fmla="*/ 1528820 w 5890490"/>
                <a:gd name="connsiteY96" fmla="*/ 551496 h 6578439"/>
                <a:gd name="connsiteX97" fmla="*/ 1565390 w 5890490"/>
                <a:gd name="connsiteY97" fmla="*/ 526370 h 6578439"/>
                <a:gd name="connsiteX98" fmla="*/ 1639040 w 5890490"/>
                <a:gd name="connsiteY98" fmla="*/ 476490 h 6578439"/>
                <a:gd name="connsiteX99" fmla="*/ 1792075 w 5890490"/>
                <a:gd name="connsiteY99" fmla="*/ 384859 h 6578439"/>
                <a:gd name="connsiteX100" fmla="*/ 2455943 w 5890490"/>
                <a:gd name="connsiteY100" fmla="*/ 117836 h 6578439"/>
                <a:gd name="connsiteX101" fmla="*/ 3159952 w 5890490"/>
                <a:gd name="connsiteY101" fmla="*/ 7203 h 6578439"/>
                <a:gd name="connsiteX102" fmla="*/ 3336813 w 5890490"/>
                <a:gd name="connsiteY102" fmla="*/ 499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5890490" h="6578439">
                  <a:moveTo>
                    <a:pt x="5890490" y="5389037"/>
                  </a:moveTo>
                  <a:lnTo>
                    <a:pt x="5890490" y="5855587"/>
                  </a:lnTo>
                  <a:lnTo>
                    <a:pt x="5784593" y="5962054"/>
                  </a:lnTo>
                  <a:cubicBezTo>
                    <a:pt x="5744454" y="6002308"/>
                    <a:pt x="5704062" y="6042436"/>
                    <a:pt x="5663414" y="6082564"/>
                  </a:cubicBezTo>
                  <a:cubicBezTo>
                    <a:pt x="5500314" y="6242577"/>
                    <a:pt x="5330970" y="6400714"/>
                    <a:pt x="5147099" y="6547726"/>
                  </a:cubicBezTo>
                  <a:lnTo>
                    <a:pt x="5105015" y="6578439"/>
                  </a:lnTo>
                  <a:lnTo>
                    <a:pt x="4385601" y="6578439"/>
                  </a:lnTo>
                  <a:lnTo>
                    <a:pt x="4507252" y="6515968"/>
                  </a:lnTo>
                  <a:cubicBezTo>
                    <a:pt x="4645901" y="6439679"/>
                    <a:pt x="4779837" y="6350961"/>
                    <a:pt x="4909330" y="6253453"/>
                  </a:cubicBezTo>
                  <a:cubicBezTo>
                    <a:pt x="5082369" y="6123567"/>
                    <a:pt x="5248145" y="5979180"/>
                    <a:pt x="5411374" y="5828544"/>
                  </a:cubicBezTo>
                  <a:cubicBezTo>
                    <a:pt x="5452149" y="5790791"/>
                    <a:pt x="5492924" y="5752788"/>
                    <a:pt x="5533570" y="5714534"/>
                  </a:cubicBezTo>
                  <a:lnTo>
                    <a:pt x="5657425" y="5597650"/>
                  </a:lnTo>
                  <a:close/>
                  <a:moveTo>
                    <a:pt x="3336813" y="499"/>
                  </a:moveTo>
                  <a:cubicBezTo>
                    <a:pt x="3395682" y="-392"/>
                    <a:pt x="3454550" y="-48"/>
                    <a:pt x="3513674" y="1202"/>
                  </a:cubicBezTo>
                  <a:lnTo>
                    <a:pt x="3602743" y="4827"/>
                  </a:lnTo>
                  <a:lnTo>
                    <a:pt x="3647213" y="6703"/>
                  </a:lnTo>
                  <a:cubicBezTo>
                    <a:pt x="3661994" y="7327"/>
                    <a:pt x="3676903" y="7703"/>
                    <a:pt x="3691684" y="9453"/>
                  </a:cubicBezTo>
                  <a:lnTo>
                    <a:pt x="3868927" y="27080"/>
                  </a:lnTo>
                  <a:cubicBezTo>
                    <a:pt x="4340645" y="85584"/>
                    <a:pt x="4795160" y="243221"/>
                    <a:pt x="5200872" y="472240"/>
                  </a:cubicBezTo>
                  <a:cubicBezTo>
                    <a:pt x="5403855" y="587124"/>
                    <a:pt x="5594988" y="719447"/>
                    <a:pt x="5772711" y="866334"/>
                  </a:cubicBezTo>
                  <a:lnTo>
                    <a:pt x="5890490" y="972426"/>
                  </a:lnTo>
                  <a:lnTo>
                    <a:pt x="5890490" y="1158576"/>
                  </a:lnTo>
                  <a:lnTo>
                    <a:pt x="5676045" y="986969"/>
                  </a:lnTo>
                  <a:cubicBezTo>
                    <a:pt x="5496587" y="857740"/>
                    <a:pt x="5304275" y="746699"/>
                    <a:pt x="5103776" y="655879"/>
                  </a:cubicBezTo>
                  <a:cubicBezTo>
                    <a:pt x="4903214" y="564747"/>
                    <a:pt x="4695006" y="492492"/>
                    <a:pt x="4482465" y="440363"/>
                  </a:cubicBezTo>
                  <a:lnTo>
                    <a:pt x="4402444" y="422111"/>
                  </a:lnTo>
                  <a:cubicBezTo>
                    <a:pt x="4375813" y="416111"/>
                    <a:pt x="4349436" y="408859"/>
                    <a:pt x="4322423" y="404610"/>
                  </a:cubicBezTo>
                  <a:lnTo>
                    <a:pt x="4241892" y="389858"/>
                  </a:lnTo>
                  <a:lnTo>
                    <a:pt x="4201627" y="382483"/>
                  </a:lnTo>
                  <a:cubicBezTo>
                    <a:pt x="4188248" y="379983"/>
                    <a:pt x="4174869" y="377483"/>
                    <a:pt x="4161234" y="375857"/>
                  </a:cubicBezTo>
                  <a:cubicBezTo>
                    <a:pt x="4107208" y="368482"/>
                    <a:pt x="4053308" y="360482"/>
                    <a:pt x="3999280" y="353606"/>
                  </a:cubicBezTo>
                  <a:cubicBezTo>
                    <a:pt x="3944999" y="348855"/>
                    <a:pt x="3890844" y="343854"/>
                    <a:pt x="3836817" y="338480"/>
                  </a:cubicBezTo>
                  <a:lnTo>
                    <a:pt x="3673972" y="330604"/>
                  </a:lnTo>
                  <a:cubicBezTo>
                    <a:pt x="3619690" y="329104"/>
                    <a:pt x="3565281" y="329604"/>
                    <a:pt x="3511126" y="328978"/>
                  </a:cubicBezTo>
                  <a:cubicBezTo>
                    <a:pt x="3402054" y="330728"/>
                    <a:pt x="3291706" y="334604"/>
                    <a:pt x="3183142" y="342854"/>
                  </a:cubicBezTo>
                  <a:cubicBezTo>
                    <a:pt x="2965505" y="358855"/>
                    <a:pt x="2750670" y="389733"/>
                    <a:pt x="2541444" y="439988"/>
                  </a:cubicBezTo>
                  <a:cubicBezTo>
                    <a:pt x="2332216" y="490117"/>
                    <a:pt x="2128850" y="559997"/>
                    <a:pt x="1933895" y="650505"/>
                  </a:cubicBezTo>
                  <a:cubicBezTo>
                    <a:pt x="1738939" y="741261"/>
                    <a:pt x="1553540" y="854146"/>
                    <a:pt x="1378079" y="983905"/>
                  </a:cubicBezTo>
                  <a:lnTo>
                    <a:pt x="1312967" y="1033660"/>
                  </a:lnTo>
                  <a:cubicBezTo>
                    <a:pt x="1291178" y="1050286"/>
                    <a:pt x="1269006" y="1066412"/>
                    <a:pt x="1248364" y="1084413"/>
                  </a:cubicBezTo>
                  <a:lnTo>
                    <a:pt x="1185163" y="1137168"/>
                  </a:lnTo>
                  <a:cubicBezTo>
                    <a:pt x="1164138" y="1154794"/>
                    <a:pt x="1142603" y="1172046"/>
                    <a:pt x="1122852" y="1190922"/>
                  </a:cubicBezTo>
                  <a:cubicBezTo>
                    <a:pt x="1041557" y="1264303"/>
                    <a:pt x="961663" y="1339309"/>
                    <a:pt x="892092" y="1421440"/>
                  </a:cubicBezTo>
                  <a:cubicBezTo>
                    <a:pt x="819589" y="1501822"/>
                    <a:pt x="759827" y="1590329"/>
                    <a:pt x="707202" y="1684212"/>
                  </a:cubicBezTo>
                  <a:cubicBezTo>
                    <a:pt x="694715" y="1708089"/>
                    <a:pt x="682227" y="1731841"/>
                    <a:pt x="670121" y="1756093"/>
                  </a:cubicBezTo>
                  <a:lnTo>
                    <a:pt x="637630" y="1830724"/>
                  </a:lnTo>
                  <a:cubicBezTo>
                    <a:pt x="626161" y="1855350"/>
                    <a:pt x="617624" y="1881603"/>
                    <a:pt x="607685" y="1907105"/>
                  </a:cubicBezTo>
                  <a:cubicBezTo>
                    <a:pt x="598128" y="1932857"/>
                    <a:pt x="588317" y="1958483"/>
                    <a:pt x="580034" y="1984986"/>
                  </a:cubicBezTo>
                  <a:cubicBezTo>
                    <a:pt x="544611" y="2089620"/>
                    <a:pt x="513393" y="2197128"/>
                    <a:pt x="481919" y="2304386"/>
                  </a:cubicBezTo>
                  <a:lnTo>
                    <a:pt x="433881" y="2465399"/>
                  </a:lnTo>
                  <a:lnTo>
                    <a:pt x="384442" y="2626163"/>
                  </a:lnTo>
                  <a:cubicBezTo>
                    <a:pt x="317672" y="2839680"/>
                    <a:pt x="243129" y="3050946"/>
                    <a:pt x="166039" y="3261338"/>
                  </a:cubicBezTo>
                  <a:cubicBezTo>
                    <a:pt x="88822" y="3468979"/>
                    <a:pt x="50850" y="3690248"/>
                    <a:pt x="56202" y="3910265"/>
                  </a:cubicBezTo>
                  <a:cubicBezTo>
                    <a:pt x="58495" y="4020274"/>
                    <a:pt x="71493" y="4129783"/>
                    <a:pt x="93664" y="4237292"/>
                  </a:cubicBezTo>
                  <a:cubicBezTo>
                    <a:pt x="99143" y="4264168"/>
                    <a:pt x="104623" y="4291045"/>
                    <a:pt x="111758" y="4317548"/>
                  </a:cubicBezTo>
                  <a:cubicBezTo>
                    <a:pt x="118384" y="4344176"/>
                    <a:pt x="124627" y="4370802"/>
                    <a:pt x="133038" y="4397054"/>
                  </a:cubicBezTo>
                  <a:cubicBezTo>
                    <a:pt x="140810" y="4423307"/>
                    <a:pt x="148456" y="4449683"/>
                    <a:pt x="157757" y="4475560"/>
                  </a:cubicBezTo>
                  <a:cubicBezTo>
                    <a:pt x="166549" y="4501562"/>
                    <a:pt x="175087" y="4527564"/>
                    <a:pt x="185153" y="4553066"/>
                  </a:cubicBezTo>
                  <a:cubicBezTo>
                    <a:pt x="262371" y="4758458"/>
                    <a:pt x="368895" y="4951974"/>
                    <a:pt x="493642" y="5132239"/>
                  </a:cubicBezTo>
                  <a:cubicBezTo>
                    <a:pt x="618389" y="5312627"/>
                    <a:pt x="760846" y="5480391"/>
                    <a:pt x="914391" y="5636528"/>
                  </a:cubicBezTo>
                  <a:cubicBezTo>
                    <a:pt x="1069081" y="5793166"/>
                    <a:pt x="1231544" y="5941677"/>
                    <a:pt x="1402034" y="6076188"/>
                  </a:cubicBezTo>
                  <a:cubicBezTo>
                    <a:pt x="1487535" y="6143320"/>
                    <a:pt x="1574565" y="6207574"/>
                    <a:pt x="1664397" y="6267079"/>
                  </a:cubicBezTo>
                  <a:cubicBezTo>
                    <a:pt x="1753592" y="6327459"/>
                    <a:pt x="1845336" y="6383088"/>
                    <a:pt x="1938992" y="6434343"/>
                  </a:cubicBezTo>
                  <a:cubicBezTo>
                    <a:pt x="2032647" y="6485659"/>
                    <a:pt x="2128309" y="6532600"/>
                    <a:pt x="2225931" y="6574322"/>
                  </a:cubicBezTo>
                  <a:lnTo>
                    <a:pt x="2236328" y="6578439"/>
                  </a:lnTo>
                  <a:lnTo>
                    <a:pt x="1504665" y="6578439"/>
                  </a:lnTo>
                  <a:lnTo>
                    <a:pt x="1456827" y="6543476"/>
                  </a:lnTo>
                  <a:cubicBezTo>
                    <a:pt x="1363554" y="6470595"/>
                    <a:pt x="1273848" y="6394340"/>
                    <a:pt x="1188475" y="6314083"/>
                  </a:cubicBezTo>
                  <a:cubicBezTo>
                    <a:pt x="1017856" y="6153445"/>
                    <a:pt x="863803" y="5979931"/>
                    <a:pt x="721728" y="5798666"/>
                  </a:cubicBezTo>
                  <a:cubicBezTo>
                    <a:pt x="579397" y="5616027"/>
                    <a:pt x="452103" y="5422511"/>
                    <a:pt x="344175" y="5219495"/>
                  </a:cubicBezTo>
                  <a:cubicBezTo>
                    <a:pt x="236505" y="5016354"/>
                    <a:pt x="147946" y="4803586"/>
                    <a:pt x="87293" y="4583569"/>
                  </a:cubicBezTo>
                  <a:cubicBezTo>
                    <a:pt x="79138" y="4556193"/>
                    <a:pt x="72639" y="4528440"/>
                    <a:pt x="65886" y="4500813"/>
                  </a:cubicBezTo>
                  <a:cubicBezTo>
                    <a:pt x="58751" y="4473311"/>
                    <a:pt x="53144" y="4445308"/>
                    <a:pt x="47409" y="4417431"/>
                  </a:cubicBezTo>
                  <a:cubicBezTo>
                    <a:pt x="44733" y="4403430"/>
                    <a:pt x="41294" y="4389679"/>
                    <a:pt x="39000" y="4375677"/>
                  </a:cubicBezTo>
                  <a:lnTo>
                    <a:pt x="31610" y="4333674"/>
                  </a:lnTo>
                  <a:cubicBezTo>
                    <a:pt x="26258" y="4305797"/>
                    <a:pt x="22563" y="4277544"/>
                    <a:pt x="18868" y="4249417"/>
                  </a:cubicBezTo>
                  <a:cubicBezTo>
                    <a:pt x="4214" y="4136784"/>
                    <a:pt x="-2158" y="4023275"/>
                    <a:pt x="646" y="3910265"/>
                  </a:cubicBezTo>
                  <a:cubicBezTo>
                    <a:pt x="5997" y="3683872"/>
                    <a:pt x="50596" y="3459605"/>
                    <a:pt x="130234" y="3248337"/>
                  </a:cubicBezTo>
                  <a:cubicBezTo>
                    <a:pt x="207961" y="3039196"/>
                    <a:pt x="278044" y="2827179"/>
                    <a:pt x="335383" y="2611911"/>
                  </a:cubicBezTo>
                  <a:cubicBezTo>
                    <a:pt x="393743" y="2396644"/>
                    <a:pt x="435792" y="2178627"/>
                    <a:pt x="487272" y="1958609"/>
                  </a:cubicBezTo>
                  <a:cubicBezTo>
                    <a:pt x="493259" y="1931107"/>
                    <a:pt x="501287" y="1903730"/>
                    <a:pt x="508550" y="1876227"/>
                  </a:cubicBezTo>
                  <a:cubicBezTo>
                    <a:pt x="516195" y="1848725"/>
                    <a:pt x="522312" y="1820972"/>
                    <a:pt x="531742" y="1793721"/>
                  </a:cubicBezTo>
                  <a:lnTo>
                    <a:pt x="558245" y="1711465"/>
                  </a:lnTo>
                  <a:cubicBezTo>
                    <a:pt x="568439" y="1684337"/>
                    <a:pt x="579652" y="1657459"/>
                    <a:pt x="590100" y="1630332"/>
                  </a:cubicBezTo>
                  <a:cubicBezTo>
                    <a:pt x="635080" y="1523075"/>
                    <a:pt x="690637" y="1417566"/>
                    <a:pt x="758680" y="1322433"/>
                  </a:cubicBezTo>
                  <a:cubicBezTo>
                    <a:pt x="824430" y="1225051"/>
                    <a:pt x="899610" y="1136168"/>
                    <a:pt x="976317" y="1049286"/>
                  </a:cubicBezTo>
                  <a:cubicBezTo>
                    <a:pt x="995049" y="1027035"/>
                    <a:pt x="1015436" y="1006533"/>
                    <a:pt x="1035314" y="985406"/>
                  </a:cubicBezTo>
                  <a:lnTo>
                    <a:pt x="1095329" y="922526"/>
                  </a:lnTo>
                  <a:cubicBezTo>
                    <a:pt x="1114953" y="901149"/>
                    <a:pt x="1136359" y="881397"/>
                    <a:pt x="1157384" y="861271"/>
                  </a:cubicBezTo>
                  <a:lnTo>
                    <a:pt x="1220841" y="801017"/>
                  </a:lnTo>
                  <a:cubicBezTo>
                    <a:pt x="1241610" y="780514"/>
                    <a:pt x="1264418" y="762014"/>
                    <a:pt x="1286462" y="742886"/>
                  </a:cubicBezTo>
                  <a:lnTo>
                    <a:pt x="1353233" y="685632"/>
                  </a:lnTo>
                  <a:lnTo>
                    <a:pt x="1369924" y="671256"/>
                  </a:lnTo>
                  <a:cubicBezTo>
                    <a:pt x="1375658" y="666631"/>
                    <a:pt x="1381520" y="662255"/>
                    <a:pt x="1387380" y="657755"/>
                  </a:cubicBezTo>
                  <a:lnTo>
                    <a:pt x="1422422" y="630877"/>
                  </a:lnTo>
                  <a:lnTo>
                    <a:pt x="1492759" y="577248"/>
                  </a:lnTo>
                  <a:cubicBezTo>
                    <a:pt x="1504355" y="567997"/>
                    <a:pt x="1516714" y="559997"/>
                    <a:pt x="1528820" y="551496"/>
                  </a:cubicBezTo>
                  <a:lnTo>
                    <a:pt x="1565390" y="526370"/>
                  </a:lnTo>
                  <a:lnTo>
                    <a:pt x="1639040" y="476490"/>
                  </a:lnTo>
                  <a:cubicBezTo>
                    <a:pt x="1689754" y="445613"/>
                    <a:pt x="1740723" y="414986"/>
                    <a:pt x="1792075" y="384859"/>
                  </a:cubicBezTo>
                  <a:cubicBezTo>
                    <a:pt x="2000282" y="268724"/>
                    <a:pt x="2224927" y="179467"/>
                    <a:pt x="2455943" y="117836"/>
                  </a:cubicBezTo>
                  <a:cubicBezTo>
                    <a:pt x="2687088" y="55957"/>
                    <a:pt x="2923964" y="21204"/>
                    <a:pt x="3159952" y="7203"/>
                  </a:cubicBezTo>
                  <a:cubicBezTo>
                    <a:pt x="3219076" y="3515"/>
                    <a:pt x="3277945" y="1389"/>
                    <a:pt x="3336813" y="499"/>
                  </a:cubicBezTo>
                  <a:close/>
                </a:path>
              </a:pathLst>
            </a:custGeom>
            <a:gradFill flip="none" rotWithShape="1">
              <a:gsLst>
                <a:gs pos="2000">
                  <a:schemeClr val="bg1">
                    <a:alpha val="10000"/>
                  </a:schemeClr>
                </a:gs>
                <a:gs pos="16000">
                  <a:schemeClr val="accent6">
                    <a:alpha val="5000"/>
                  </a:schemeClr>
                </a:gs>
                <a:gs pos="100000">
                  <a:schemeClr val="bg1">
                    <a:alpha val="10000"/>
                  </a:schemeClr>
                </a:gs>
                <a:gs pos="85000">
                  <a:schemeClr val="accent1">
                    <a:alpha val="1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7" name="Graphic 6" descr="Handshake">
            <a:extLst>
              <a:ext uri="{FF2B5EF4-FFF2-40B4-BE49-F238E27FC236}">
                <a16:creationId xmlns:a16="http://schemas.microsoft.com/office/drawing/2014/main" id="{CF868F17-7609-2EBF-55F4-B12C487C167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676992" y="2216469"/>
            <a:ext cx="3106320" cy="3106320"/>
          </a:xfrm>
          <a:prstGeom prst="rect">
            <a:avLst/>
          </a:prstGeom>
          <a:ln>
            <a:noFill/>
          </a:ln>
        </p:spPr>
      </p:pic>
    </p:spTree>
    <p:extLst>
      <p:ext uri="{BB962C8B-B14F-4D97-AF65-F5344CB8AC3E}">
        <p14:creationId xmlns:p14="http://schemas.microsoft.com/office/powerpoint/2010/main" val="15091922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6"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Woman with curly hair">
            <a:extLst>
              <a:ext uri="{FF2B5EF4-FFF2-40B4-BE49-F238E27FC236}">
                <a16:creationId xmlns:a16="http://schemas.microsoft.com/office/drawing/2014/main" id="{528F560B-A195-F351-427E-015D499D3263}"/>
              </a:ext>
            </a:extLst>
          </p:cNvPr>
          <p:cNvPicPr>
            <a:picLocks noChangeAspect="1"/>
          </p:cNvPicPr>
          <p:nvPr/>
        </p:nvPicPr>
        <p:blipFill>
          <a:blip r:embed="rId2"/>
          <a:srcRect l="12192" r="16691" b="-2"/>
          <a:stretch/>
        </p:blipFill>
        <p:spPr>
          <a:xfrm>
            <a:off x="2377117" y="0"/>
            <a:ext cx="6766883" cy="6857990"/>
          </a:xfrm>
          <a:prstGeom prst="rect">
            <a:avLst/>
          </a:prstGeom>
        </p:spPr>
      </p:pic>
      <p:sp>
        <p:nvSpPr>
          <p:cNvPr id="21" name="Rectangle 20">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542696"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D12CF67-2E09-C62E-4F0D-926FA5AB365F}"/>
              </a:ext>
            </a:extLst>
          </p:cNvPr>
          <p:cNvSpPr>
            <a:spLocks noGrp="1"/>
          </p:cNvSpPr>
          <p:nvPr>
            <p:ph type="title"/>
          </p:nvPr>
        </p:nvSpPr>
        <p:spPr>
          <a:xfrm>
            <a:off x="628650" y="365125"/>
            <a:ext cx="2866641" cy="767890"/>
          </a:xfrm>
        </p:spPr>
        <p:txBody>
          <a:bodyPr>
            <a:normAutofit/>
          </a:bodyPr>
          <a:lstStyle/>
          <a:p>
            <a:r>
              <a:rPr lang="en-US" sz="3500" dirty="0"/>
              <a:t>ABOUT</a:t>
            </a:r>
          </a:p>
        </p:txBody>
      </p:sp>
      <p:sp>
        <p:nvSpPr>
          <p:cNvPr id="3" name="Content Placeholder 2">
            <a:extLst>
              <a:ext uri="{FF2B5EF4-FFF2-40B4-BE49-F238E27FC236}">
                <a16:creationId xmlns:a16="http://schemas.microsoft.com/office/drawing/2014/main" id="{D5162561-9276-2C6B-0CE6-F00F2C638D0D}"/>
              </a:ext>
            </a:extLst>
          </p:cNvPr>
          <p:cNvSpPr>
            <a:spLocks noGrp="1"/>
          </p:cNvSpPr>
          <p:nvPr>
            <p:ph idx="1"/>
          </p:nvPr>
        </p:nvSpPr>
        <p:spPr>
          <a:xfrm>
            <a:off x="368710" y="1253613"/>
            <a:ext cx="4203290" cy="5239261"/>
          </a:xfrm>
        </p:spPr>
        <p:txBody>
          <a:bodyPr>
            <a:normAutofit fontScale="92500" lnSpcReduction="20000"/>
          </a:bodyPr>
          <a:lstStyle/>
          <a:p>
            <a:pPr marL="0" indent="0">
              <a:lnSpc>
                <a:spcPct val="90000"/>
              </a:lnSpc>
              <a:buNone/>
            </a:pPr>
            <a:r>
              <a:rPr lang="en-US" sz="2100" i="1" dirty="0"/>
              <a:t>In the world of beauty and hair extensions, consumer preferences are constantly influenced by evolving trends, seasonal demands, cultural events, and broader economic conditions. The hair extension industry sees fluctuations as demand for specific styles, colors, and products rise and fall in response to these external factors. Similarly, economic changes can impact how much consumers are willing to spend on hair products.</a:t>
            </a:r>
          </a:p>
          <a:p>
            <a:pPr marL="0" indent="0">
              <a:lnSpc>
                <a:spcPct val="90000"/>
              </a:lnSpc>
              <a:buNone/>
            </a:pPr>
            <a:r>
              <a:rPr lang="en-US" sz="2100" i="1" dirty="0"/>
              <a:t>To better understand how these factors affect their business, this analysis focuses on </a:t>
            </a:r>
            <a:r>
              <a:rPr lang="en-US" sz="2100" b="1" i="1" dirty="0" err="1"/>
              <a:t>Solpia</a:t>
            </a:r>
            <a:r>
              <a:rPr lang="en-US" sz="2100" b="1" i="1" dirty="0"/>
              <a:t> Nigeria Ltd.</a:t>
            </a:r>
            <a:r>
              <a:rPr lang="en-US" sz="2100" i="1" dirty="0"/>
              <a:t>, a leading provider of premium-quality hair extensions </a:t>
            </a:r>
            <a:r>
              <a:rPr lang="en-US" sz="2100" i="1" dirty="0" err="1"/>
              <a:t>Solpia</a:t>
            </a:r>
            <a:r>
              <a:rPr lang="en-US" sz="2100" i="1" dirty="0"/>
              <a:t> offers a wide range of products that cater to diverse beauty needs, but like others in the hair industry, their sales performance can be shaped by external influences such as seasonal trends and event-driven purchasing patterns.</a:t>
            </a:r>
          </a:p>
          <a:p>
            <a:pPr>
              <a:lnSpc>
                <a:spcPct val="90000"/>
              </a:lnSpc>
            </a:pPr>
            <a:endParaRPr lang="en-US" sz="900" dirty="0"/>
          </a:p>
        </p:txBody>
      </p:sp>
    </p:spTree>
    <p:extLst>
      <p:ext uri="{BB962C8B-B14F-4D97-AF65-F5344CB8AC3E}">
        <p14:creationId xmlns:p14="http://schemas.microsoft.com/office/powerpoint/2010/main" val="22973635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914399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5" name="Rectangle 14">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391835"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71352" y="350196"/>
            <a:ext cx="3485178" cy="1624520"/>
          </a:xfrm>
        </p:spPr>
        <p:txBody>
          <a:bodyPr vert="horz" lIns="91440" tIns="45720" rIns="91440" bIns="45720" rtlCol="0" anchor="ctr">
            <a:normAutofit/>
          </a:bodyPr>
          <a:lstStyle/>
          <a:p>
            <a:pPr algn="l" defTabSz="914400">
              <a:lnSpc>
                <a:spcPct val="90000"/>
              </a:lnSpc>
            </a:pPr>
            <a:r>
              <a:rPr lang="en-US" sz="3500">
                <a:ln w="0"/>
                <a:effectLst>
                  <a:outerShdw blurRad="38100" dist="25400" dir="5400000" algn="ctr" rotWithShape="0">
                    <a:srgbClr val="6E747A">
                      <a:alpha val="43000"/>
                    </a:srgbClr>
                  </a:outerShdw>
                </a:effectLst>
              </a:rPr>
              <a:t>Project Overview</a:t>
            </a:r>
          </a:p>
        </p:txBody>
      </p:sp>
      <p:sp>
        <p:nvSpPr>
          <p:cNvPr id="7" name="TextBox 6">
            <a:extLst>
              <a:ext uri="{FF2B5EF4-FFF2-40B4-BE49-F238E27FC236}">
                <a16:creationId xmlns:a16="http://schemas.microsoft.com/office/drawing/2014/main" id="{727AA5CE-E855-F516-F7E4-A8C972D1454E}"/>
              </a:ext>
            </a:extLst>
          </p:cNvPr>
          <p:cNvSpPr txBox="1"/>
          <p:nvPr/>
        </p:nvSpPr>
        <p:spPr>
          <a:xfrm>
            <a:off x="571351" y="2525486"/>
            <a:ext cx="3485179" cy="3982318"/>
          </a:xfrm>
          <a:prstGeom prst="rect">
            <a:avLst/>
          </a:prstGeom>
        </p:spPr>
        <p:txBody>
          <a:bodyPr vert="horz" lIns="91440" tIns="45720" rIns="91440" bIns="45720" rtlCol="0" anchor="ctr">
            <a:normAutofit/>
          </a:bodyPr>
          <a:lstStyle/>
          <a:p>
            <a:pPr defTabSz="914400">
              <a:lnSpc>
                <a:spcPct val="90000"/>
              </a:lnSpc>
              <a:spcAft>
                <a:spcPts val="600"/>
              </a:spcAft>
              <a:defRPr sz="1800"/>
            </a:pPr>
            <a:br>
              <a:rPr lang="en-US" sz="1700" dirty="0"/>
            </a:br>
            <a:r>
              <a:rPr lang="en-US" i="1" dirty="0"/>
              <a:t>In this analysis, I looked into the sales patterns of various hair products from </a:t>
            </a:r>
            <a:r>
              <a:rPr lang="en-US" i="1" dirty="0" err="1"/>
              <a:t>Solpia</a:t>
            </a:r>
            <a:r>
              <a:rPr lang="en-US" i="1" dirty="0"/>
              <a:t> Nigeria Ltd. using Power BI, focusing on key metrics such as the number of products available in each color, total sales, and the volume of cartons sold. This study provides insights into customer preferences and the factors influencing sales performance across different hair product variants.</a:t>
            </a:r>
            <a:br>
              <a:rPr lang="en-US" i="1" dirty="0"/>
            </a:br>
            <a:br>
              <a:rPr lang="en-US" b="1" dirty="0"/>
            </a:br>
            <a:endParaRPr lang="en-US" b="1" dirty="0"/>
          </a:p>
        </p:txBody>
      </p:sp>
      <p:pic>
        <p:nvPicPr>
          <p:cNvPr id="9" name="Picture 8" descr="Magnifying glass showing decling performance">
            <a:extLst>
              <a:ext uri="{FF2B5EF4-FFF2-40B4-BE49-F238E27FC236}">
                <a16:creationId xmlns:a16="http://schemas.microsoft.com/office/drawing/2014/main" id="{3652F376-A671-8E8C-76E9-8C63E2EA9961}"/>
              </a:ext>
            </a:extLst>
          </p:cNvPr>
          <p:cNvPicPr>
            <a:picLocks noChangeAspect="1"/>
          </p:cNvPicPr>
          <p:nvPr/>
        </p:nvPicPr>
        <p:blipFill>
          <a:blip r:embed="rId2"/>
          <a:srcRect l="12443" r="43006" b="-2"/>
          <a:stretch/>
        </p:blipFill>
        <p:spPr>
          <a:xfrm>
            <a:off x="4572000" y="1"/>
            <a:ext cx="4577118" cy="685800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E3EC6D-881D-A1C6-AAE5-97B99AB74327}"/>
              </a:ext>
            </a:extLst>
          </p:cNvPr>
          <p:cNvSpPr>
            <a:spLocks noGrp="1"/>
          </p:cNvSpPr>
          <p:nvPr>
            <p:ph type="title"/>
          </p:nvPr>
        </p:nvSpPr>
        <p:spPr>
          <a:xfrm>
            <a:off x="390525" y="604685"/>
            <a:ext cx="4168299" cy="766916"/>
          </a:xfrm>
        </p:spPr>
        <p:txBody>
          <a:bodyPr>
            <a:normAutofit/>
          </a:bodyPr>
          <a:lstStyle/>
          <a:p>
            <a:r>
              <a:rPr lang="en-US" dirty="0"/>
              <a:t>Aim</a:t>
            </a:r>
          </a:p>
        </p:txBody>
      </p:sp>
      <p:sp>
        <p:nvSpPr>
          <p:cNvPr id="3" name="Content Placeholder 2">
            <a:extLst>
              <a:ext uri="{FF2B5EF4-FFF2-40B4-BE49-F238E27FC236}">
                <a16:creationId xmlns:a16="http://schemas.microsoft.com/office/drawing/2014/main" id="{8406652E-3BE2-DC1C-6AD2-DD4FF91B6875}"/>
              </a:ext>
            </a:extLst>
          </p:cNvPr>
          <p:cNvSpPr>
            <a:spLocks noGrp="1"/>
          </p:cNvSpPr>
          <p:nvPr>
            <p:ph idx="1"/>
          </p:nvPr>
        </p:nvSpPr>
        <p:spPr>
          <a:xfrm>
            <a:off x="390524" y="1634459"/>
            <a:ext cx="4121701" cy="4618857"/>
          </a:xfrm>
        </p:spPr>
        <p:txBody>
          <a:bodyPr anchor="t">
            <a:normAutofit/>
          </a:bodyPr>
          <a:lstStyle/>
          <a:p>
            <a:r>
              <a:rPr lang="en-US" sz="1800" dirty="0"/>
              <a:t>Identify the best-selling products and color variants across the first half of 2024.</a:t>
            </a:r>
          </a:p>
          <a:p>
            <a:r>
              <a:rPr lang="en-US" sz="1800" dirty="0"/>
              <a:t>Analyze how seasonal impact consumer purchasing behavior.</a:t>
            </a:r>
          </a:p>
          <a:p>
            <a:r>
              <a:rPr lang="en-US" sz="1800" dirty="0"/>
              <a:t>Evaluate the effectiveness of product offerings and suggest inventory optimization strategies to ensure high-demand products are readily available.</a:t>
            </a:r>
          </a:p>
          <a:p>
            <a:r>
              <a:rPr lang="en-US" sz="1800" dirty="0"/>
              <a:t>Provide insights that help </a:t>
            </a:r>
            <a:r>
              <a:rPr lang="en-US" sz="1800" dirty="0" err="1"/>
              <a:t>Solpia</a:t>
            </a:r>
            <a:r>
              <a:rPr lang="en-US" sz="1800" dirty="0"/>
              <a:t> align its marketing and sales strategies with customer preferences during peak periods</a:t>
            </a:r>
            <a:r>
              <a:rPr lang="en-US" sz="1600" dirty="0"/>
              <a:t>.</a:t>
            </a:r>
          </a:p>
        </p:txBody>
      </p:sp>
      <p:sp>
        <p:nvSpPr>
          <p:cNvPr id="14" name="Freeform 49">
            <a:extLst>
              <a:ext uri="{FF2B5EF4-FFF2-40B4-BE49-F238E27FC236}">
                <a16:creationId xmlns:a16="http://schemas.microsoft.com/office/drawing/2014/main" id="{EF9B8DF2-C3F5-49A2-94D2-F7B65A0F1F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585178" y="1634459"/>
            <a:ext cx="4558822" cy="5223541"/>
          </a:xfrm>
          <a:custGeom>
            <a:avLst/>
            <a:gdLst>
              <a:gd name="connsiteX0" fmla="*/ 2178155 w 5478085"/>
              <a:gd name="connsiteY0" fmla="*/ 0 h 6276841"/>
              <a:gd name="connsiteX1" fmla="*/ 5478085 w 5478085"/>
              <a:gd name="connsiteY1" fmla="*/ 3299930 h 6276841"/>
              <a:gd name="connsiteX2" fmla="*/ 3751098 w 5478085"/>
              <a:gd name="connsiteY2" fmla="*/ 6201577 h 6276841"/>
              <a:gd name="connsiteX3" fmla="*/ 3594858 w 5478085"/>
              <a:gd name="connsiteY3" fmla="*/ 6276841 h 6276841"/>
              <a:gd name="connsiteX4" fmla="*/ 761453 w 5478085"/>
              <a:gd name="connsiteY4" fmla="*/ 6276841 h 6276841"/>
              <a:gd name="connsiteX5" fmla="*/ 605213 w 5478085"/>
              <a:gd name="connsiteY5" fmla="*/ 6201577 h 6276841"/>
              <a:gd name="connsiteX6" fmla="*/ 79093 w 5478085"/>
              <a:gd name="connsiteY6" fmla="*/ 5846317 h 6276841"/>
              <a:gd name="connsiteX7" fmla="*/ 0 w 5478085"/>
              <a:gd name="connsiteY7" fmla="*/ 5774432 h 6276841"/>
              <a:gd name="connsiteX8" fmla="*/ 0 w 5478085"/>
              <a:gd name="connsiteY8" fmla="*/ 825429 h 6276841"/>
              <a:gd name="connsiteX9" fmla="*/ 79093 w 5478085"/>
              <a:gd name="connsiteY9" fmla="*/ 753544 h 6276841"/>
              <a:gd name="connsiteX10" fmla="*/ 2178155 w 5478085"/>
              <a:gd name="connsiteY10" fmla="*/ 0 h 6276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78085" h="6276841">
                <a:moveTo>
                  <a:pt x="2178155" y="0"/>
                </a:moveTo>
                <a:cubicBezTo>
                  <a:pt x="4000656" y="0"/>
                  <a:pt x="5478085" y="1477429"/>
                  <a:pt x="5478085" y="3299930"/>
                </a:cubicBezTo>
                <a:cubicBezTo>
                  <a:pt x="5478085" y="4552900"/>
                  <a:pt x="4779769" y="5642769"/>
                  <a:pt x="3751098" y="6201577"/>
                </a:cubicBezTo>
                <a:lnTo>
                  <a:pt x="3594858" y="6276841"/>
                </a:lnTo>
                <a:lnTo>
                  <a:pt x="761453" y="6276841"/>
                </a:lnTo>
                <a:lnTo>
                  <a:pt x="605213" y="6201577"/>
                </a:lnTo>
                <a:cubicBezTo>
                  <a:pt x="418182" y="6099975"/>
                  <a:pt x="242071" y="5980818"/>
                  <a:pt x="79093" y="5846317"/>
                </a:cubicBezTo>
                <a:lnTo>
                  <a:pt x="0" y="5774432"/>
                </a:lnTo>
                <a:lnTo>
                  <a:pt x="0" y="825429"/>
                </a:lnTo>
                <a:lnTo>
                  <a:pt x="79093" y="753544"/>
                </a:lnTo>
                <a:cubicBezTo>
                  <a:pt x="649516" y="282789"/>
                  <a:pt x="1380811" y="0"/>
                  <a:pt x="2178155" y="0"/>
                </a:cubicBezTo>
                <a:close/>
              </a:path>
            </a:pathLst>
          </a:custGeom>
          <a:solidFill>
            <a:srgbClr val="FFFFFF">
              <a:alpha val="80000"/>
            </a:srgbClr>
          </a:solidFill>
          <a:ln w="317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800">
              <a:defRPr/>
            </a:pPr>
            <a:endParaRPr lang="en-US" sz="1350">
              <a:solidFill>
                <a:prstClr val="white"/>
              </a:solidFill>
              <a:latin typeface="Calibri" panose="020F0502020204030204"/>
            </a:endParaRPr>
          </a:p>
        </p:txBody>
      </p:sp>
      <p:sp>
        <p:nvSpPr>
          <p:cNvPr id="15" name="Freeform: Shape 14">
            <a:extLst>
              <a:ext uri="{FF2B5EF4-FFF2-40B4-BE49-F238E27FC236}">
                <a16:creationId xmlns:a16="http://schemas.microsoft.com/office/drawing/2014/main" id="{4330B6AC-E6AB-45E4-A303-C8DE90EB2A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34477" y="1783756"/>
            <a:ext cx="4409524" cy="5074243"/>
          </a:xfrm>
          <a:custGeom>
            <a:avLst/>
            <a:gdLst>
              <a:gd name="connsiteX0" fmla="*/ 3120528 w 5298683"/>
              <a:gd name="connsiteY0" fmla="*/ 0 h 6097438"/>
              <a:gd name="connsiteX1" fmla="*/ 5105473 w 5298683"/>
              <a:gd name="connsiteY1" fmla="*/ 712577 h 6097438"/>
              <a:gd name="connsiteX2" fmla="*/ 5298683 w 5298683"/>
              <a:gd name="connsiteY2" fmla="*/ 888178 h 6097438"/>
              <a:gd name="connsiteX3" fmla="*/ 5298683 w 5298683"/>
              <a:gd name="connsiteY3" fmla="*/ 5352876 h 6097438"/>
              <a:gd name="connsiteX4" fmla="*/ 5105473 w 5298683"/>
              <a:gd name="connsiteY4" fmla="*/ 5528477 h 6097438"/>
              <a:gd name="connsiteX5" fmla="*/ 4335177 w 5298683"/>
              <a:gd name="connsiteY5" fmla="*/ 5995828 h 6097438"/>
              <a:gd name="connsiteX6" fmla="*/ 4057556 w 5298683"/>
              <a:gd name="connsiteY6" fmla="*/ 6097438 h 6097438"/>
              <a:gd name="connsiteX7" fmla="*/ 2183499 w 5298683"/>
              <a:gd name="connsiteY7" fmla="*/ 6097438 h 6097438"/>
              <a:gd name="connsiteX8" fmla="*/ 1905878 w 5298683"/>
              <a:gd name="connsiteY8" fmla="*/ 5995828 h 6097438"/>
              <a:gd name="connsiteX9" fmla="*/ 0 w 5298683"/>
              <a:gd name="connsiteY9" fmla="*/ 3120527 h 6097438"/>
              <a:gd name="connsiteX10" fmla="*/ 3120528 w 5298683"/>
              <a:gd name="connsiteY10" fmla="*/ 0 h 6097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98683" h="6097438">
                <a:moveTo>
                  <a:pt x="3120528" y="0"/>
                </a:moveTo>
                <a:cubicBezTo>
                  <a:pt x="3874524" y="0"/>
                  <a:pt x="4566062" y="267415"/>
                  <a:pt x="5105473" y="712577"/>
                </a:cubicBezTo>
                <a:lnTo>
                  <a:pt x="5298683" y="888178"/>
                </a:lnTo>
                <a:lnTo>
                  <a:pt x="5298683" y="5352876"/>
                </a:lnTo>
                <a:lnTo>
                  <a:pt x="5105473" y="5528477"/>
                </a:lnTo>
                <a:cubicBezTo>
                  <a:pt x="4874296" y="5719261"/>
                  <a:pt x="4615179" y="5877397"/>
                  <a:pt x="4335177" y="5995828"/>
                </a:cubicBezTo>
                <a:lnTo>
                  <a:pt x="4057556" y="6097438"/>
                </a:lnTo>
                <a:lnTo>
                  <a:pt x="2183499" y="6097438"/>
                </a:lnTo>
                <a:lnTo>
                  <a:pt x="1905878" y="5995828"/>
                </a:lnTo>
                <a:cubicBezTo>
                  <a:pt x="785873" y="5522106"/>
                  <a:pt x="0" y="4413092"/>
                  <a:pt x="0" y="3120527"/>
                </a:cubicBezTo>
                <a:cubicBezTo>
                  <a:pt x="0" y="1397108"/>
                  <a:pt x="1397108" y="0"/>
                  <a:pt x="3120528"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pic>
        <p:nvPicPr>
          <p:cNvPr id="16" name="Graphic 15" descr="Magnifying glass">
            <a:extLst>
              <a:ext uri="{FF2B5EF4-FFF2-40B4-BE49-F238E27FC236}">
                <a16:creationId xmlns:a16="http://schemas.microsoft.com/office/drawing/2014/main" id="{6687C8C1-BE46-512F-A723-2FAEE0C47C8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572125" y="2690866"/>
            <a:ext cx="3349623" cy="3349623"/>
          </a:xfrm>
          <a:prstGeom prst="rect">
            <a:avLst/>
          </a:prstGeom>
        </p:spPr>
      </p:pic>
    </p:spTree>
    <p:extLst>
      <p:ext uri="{BB962C8B-B14F-4D97-AF65-F5344CB8AC3E}">
        <p14:creationId xmlns:p14="http://schemas.microsoft.com/office/powerpoint/2010/main" val="3635540605"/>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FA3C7DEA-BCC2-4295-8850-1479932961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377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289949D-B9F6-468A-86FE-2694DC5AE7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 y="0"/>
            <a:ext cx="9143772"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2" name="Title 1">
            <a:extLst>
              <a:ext uri="{FF2B5EF4-FFF2-40B4-BE49-F238E27FC236}">
                <a16:creationId xmlns:a16="http://schemas.microsoft.com/office/drawing/2014/main" id="{C5A0047D-AAC4-9C31-C4F0-79B13050C75A}"/>
              </a:ext>
            </a:extLst>
          </p:cNvPr>
          <p:cNvSpPr>
            <a:spLocks noGrp="1"/>
          </p:cNvSpPr>
          <p:nvPr>
            <p:ph type="title"/>
          </p:nvPr>
        </p:nvSpPr>
        <p:spPr>
          <a:xfrm>
            <a:off x="884419" y="725714"/>
            <a:ext cx="7375161" cy="1045029"/>
          </a:xfrm>
        </p:spPr>
        <p:txBody>
          <a:bodyPr anchor="b">
            <a:normAutofit/>
          </a:bodyPr>
          <a:lstStyle/>
          <a:p>
            <a:r>
              <a:rPr lang="en-US" sz="3100" dirty="0">
                <a:solidFill>
                  <a:schemeClr val="tx2"/>
                </a:solidFill>
              </a:rPr>
              <a:t>Methodology</a:t>
            </a:r>
          </a:p>
        </p:txBody>
      </p:sp>
      <p:grpSp>
        <p:nvGrpSpPr>
          <p:cNvPr id="12" name="Group 11">
            <a:extLst>
              <a:ext uri="{FF2B5EF4-FFF2-40B4-BE49-F238E27FC236}">
                <a16:creationId xmlns:a16="http://schemas.microsoft.com/office/drawing/2014/main" id="{E4DF0958-0C87-4C28-9554-2FADC788C2B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900351" y="0"/>
            <a:ext cx="3243649" cy="2641149"/>
            <a:chOff x="6867015" y="-1"/>
            <a:chExt cx="5324985" cy="3251912"/>
          </a:xfrm>
          <a:solidFill>
            <a:schemeClr val="accent5">
              <a:alpha val="10000"/>
            </a:schemeClr>
          </a:solidFill>
        </p:grpSpPr>
        <p:sp>
          <p:nvSpPr>
            <p:cNvPr id="17" name="Freeform: Shape 16">
              <a:extLst>
                <a:ext uri="{FF2B5EF4-FFF2-40B4-BE49-F238E27FC236}">
                  <a16:creationId xmlns:a16="http://schemas.microsoft.com/office/drawing/2014/main" id="{DEC53B48-7B73-49D1-A6FD-9DBF5141EA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7DEDDC41-2C98-4AF1-A0EA-AEEC34827C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D2208F20-F93C-4530-8370-FC7818BABB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E52F51E0-B50B-43EA-B6AC-C16BD29C3E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Content Placeholder 2">
            <a:extLst>
              <a:ext uri="{FF2B5EF4-FFF2-40B4-BE49-F238E27FC236}">
                <a16:creationId xmlns:a16="http://schemas.microsoft.com/office/drawing/2014/main" id="{4DD81DC8-7072-CC65-EA41-36CB01C79341}"/>
              </a:ext>
            </a:extLst>
          </p:cNvPr>
          <p:cNvSpPr>
            <a:spLocks noGrp="1"/>
          </p:cNvSpPr>
          <p:nvPr>
            <p:ph idx="1"/>
          </p:nvPr>
        </p:nvSpPr>
        <p:spPr>
          <a:xfrm>
            <a:off x="884419" y="2377890"/>
            <a:ext cx="7375161" cy="3617009"/>
          </a:xfrm>
        </p:spPr>
        <p:txBody>
          <a:bodyPr anchor="ctr">
            <a:normAutofit/>
          </a:bodyPr>
          <a:lstStyle/>
          <a:p>
            <a:pPr marL="0" indent="0">
              <a:buNone/>
            </a:pPr>
            <a:br>
              <a:rPr lang="en-US" sz="1600" dirty="0">
                <a:solidFill>
                  <a:schemeClr val="tx2"/>
                </a:solidFill>
              </a:rPr>
            </a:br>
            <a:r>
              <a:rPr lang="en-US" sz="2000" dirty="0">
                <a:solidFill>
                  <a:schemeClr val="tx2"/>
                </a:solidFill>
              </a:rPr>
              <a:t>The analysis was conducted using sales data from January to June, with a specific focus on identifying trends based on color variations. Power BI was used to create visualizations, such as bar charts and line graphs, to track the performance of each product color. Key data points analyzed include the number of products available per color, total sales, total cartons sold, and the relationship between product availability and sales performance.</a:t>
            </a:r>
          </a:p>
        </p:txBody>
      </p:sp>
    </p:spTree>
    <p:extLst>
      <p:ext uri="{BB962C8B-B14F-4D97-AF65-F5344CB8AC3E}">
        <p14:creationId xmlns:p14="http://schemas.microsoft.com/office/powerpoint/2010/main" val="11326461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0" name="Slide Background">
            <a:extLst>
              <a:ext uri="{FF2B5EF4-FFF2-40B4-BE49-F238E27FC236}">
                <a16:creationId xmlns:a16="http://schemas.microsoft.com/office/drawing/2014/main" id="{B210AC1D-4063-4C6E-9528-FA9C4C0C18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1" name="Rectangle 40">
            <a:extLst>
              <a:ext uri="{FF2B5EF4-FFF2-40B4-BE49-F238E27FC236}">
                <a16:creationId xmlns:a16="http://schemas.microsoft.com/office/drawing/2014/main" id="{02F8C595-E68C-4306-AED8-DC7826A0A5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562310" cy="6858000"/>
          </a:xfrm>
          <a:prstGeom prst="rect">
            <a:avLst/>
          </a:prstGeom>
          <a:ln>
            <a:noFill/>
          </a:ln>
          <a:effectLst>
            <a:outerShdw blurRad="889000" dist="406400" dir="21540000" sx="90000" sy="90000" algn="t"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102556" y="762001"/>
            <a:ext cx="3117384" cy="1708244"/>
          </a:xfrm>
        </p:spPr>
        <p:txBody>
          <a:bodyPr vert="horz" lIns="91440" tIns="45720" rIns="91440" bIns="45720" rtlCol="0" anchor="ctr">
            <a:normAutofit/>
          </a:bodyPr>
          <a:lstStyle/>
          <a:p>
            <a:pPr algn="l" defTabSz="914400">
              <a:lnSpc>
                <a:spcPct val="90000"/>
              </a:lnSpc>
            </a:pPr>
            <a:r>
              <a:rPr lang="en-US" sz="3500"/>
              <a:t>Data Exploration</a:t>
            </a:r>
          </a:p>
        </p:txBody>
      </p:sp>
      <p:pic>
        <p:nvPicPr>
          <p:cNvPr id="5" name="Picture 4" descr="A pair of glasses on a desk&#10;&#10;Description automatically generated">
            <a:extLst>
              <a:ext uri="{FF2B5EF4-FFF2-40B4-BE49-F238E27FC236}">
                <a16:creationId xmlns:a16="http://schemas.microsoft.com/office/drawing/2014/main" id="{111957DF-6B8C-A17B-DE6C-6289184A910C}"/>
              </a:ext>
            </a:extLst>
          </p:cNvPr>
          <p:cNvPicPr>
            <a:picLocks noChangeAspect="1"/>
          </p:cNvPicPr>
          <p:nvPr/>
        </p:nvPicPr>
        <p:blipFill>
          <a:blip r:embed="rId2">
            <a:extLst>
              <a:ext uri="{837473B0-CC2E-450A-ABE3-18F120FF3D39}">
                <a1611:picAttrSrcUrl xmlns:a1611="http://schemas.microsoft.com/office/drawing/2016/11/main" r:id="rId3"/>
              </a:ext>
            </a:extLst>
          </a:blip>
          <a:srcRect l="32017" r="17983"/>
          <a:stretch/>
        </p:blipFill>
        <p:spPr>
          <a:xfrm>
            <a:off x="20" y="-2"/>
            <a:ext cx="4571980" cy="6858002"/>
          </a:xfrm>
          <a:prstGeom prst="rect">
            <a:avLst/>
          </a:prstGeom>
        </p:spPr>
      </p:pic>
      <p:sp>
        <p:nvSpPr>
          <p:cNvPr id="4" name="TextBox 3"/>
          <p:cNvSpPr txBox="1"/>
          <p:nvPr/>
        </p:nvSpPr>
        <p:spPr>
          <a:xfrm>
            <a:off x="5102556" y="2470245"/>
            <a:ext cx="3117384" cy="3769835"/>
          </a:xfrm>
          <a:prstGeom prst="rect">
            <a:avLst/>
          </a:prstGeom>
        </p:spPr>
        <p:txBody>
          <a:bodyPr vert="horz" lIns="91440" tIns="45720" rIns="91440" bIns="45720" rtlCol="0" anchor="ctr">
            <a:normAutofit/>
          </a:bodyPr>
          <a:lstStyle/>
          <a:p>
            <a:pPr indent="-228600" defTabSz="914400">
              <a:lnSpc>
                <a:spcPct val="90000"/>
              </a:lnSpc>
              <a:spcAft>
                <a:spcPts val="600"/>
              </a:spcAft>
              <a:buFont typeface="Arial" panose="020B0604020202020204" pitchFamily="34" charset="0"/>
              <a:buChar char="•"/>
            </a:pPr>
            <a:endParaRPr lang="en-US" sz="1700"/>
          </a:p>
          <a:p>
            <a:pPr indent="-228600" defTabSz="914400">
              <a:lnSpc>
                <a:spcPct val="90000"/>
              </a:lnSpc>
              <a:spcAft>
                <a:spcPts val="600"/>
              </a:spcAft>
              <a:buFont typeface="Arial" panose="020B0604020202020204" pitchFamily="34" charset="0"/>
              <a:buChar char="•"/>
              <a:defRPr sz="1800"/>
            </a:pPr>
            <a:r>
              <a:rPr lang="en-US" sz="1700"/>
              <a:t>Dataset Source:</a:t>
            </a:r>
            <a:br>
              <a:rPr lang="en-US" sz="1700"/>
            </a:br>
            <a:r>
              <a:rPr lang="en-US" sz="1700"/>
              <a:t>The dataset used for this analysis contained detailed sales records of various hair products, including the product names, color variants, the number of cartons sold, and sales figures over a six-month period from January to June.</a:t>
            </a:r>
            <a:br>
              <a:rPr lang="en-US" sz="1700"/>
            </a:br>
            <a:br>
              <a:rPr lang="en-US" sz="1700"/>
            </a:br>
            <a:endParaRPr lang="en-US" sz="17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0FFD72-BA8B-1011-ABC8-EF17A081913C}"/>
              </a:ext>
            </a:extLst>
          </p:cNvPr>
          <p:cNvSpPr>
            <a:spLocks noGrp="1"/>
          </p:cNvSpPr>
          <p:nvPr>
            <p:ph type="title"/>
          </p:nvPr>
        </p:nvSpPr>
        <p:spPr>
          <a:xfrm>
            <a:off x="840699" y="687480"/>
            <a:ext cx="5605629" cy="994172"/>
          </a:xfrm>
        </p:spPr>
        <p:txBody>
          <a:bodyPr>
            <a:normAutofit/>
          </a:bodyPr>
          <a:lstStyle/>
          <a:p>
            <a:r>
              <a:rPr lang="en-US" sz="3850"/>
              <a:t>Data Cleaning Procedure</a:t>
            </a:r>
          </a:p>
        </p:txBody>
      </p:sp>
      <p:sp>
        <p:nvSpPr>
          <p:cNvPr id="3" name="Content Placeholder 2">
            <a:extLst>
              <a:ext uri="{FF2B5EF4-FFF2-40B4-BE49-F238E27FC236}">
                <a16:creationId xmlns:a16="http://schemas.microsoft.com/office/drawing/2014/main" id="{418361F0-99E7-FB96-F4E6-DA9223A48E0F}"/>
              </a:ext>
            </a:extLst>
          </p:cNvPr>
          <p:cNvSpPr>
            <a:spLocks noGrp="1"/>
          </p:cNvSpPr>
          <p:nvPr>
            <p:ph idx="1"/>
          </p:nvPr>
        </p:nvSpPr>
        <p:spPr>
          <a:xfrm>
            <a:off x="523938" y="1681653"/>
            <a:ext cx="5605629" cy="4488868"/>
          </a:xfrm>
        </p:spPr>
        <p:txBody>
          <a:bodyPr anchor="ctr">
            <a:normAutofit/>
          </a:bodyPr>
          <a:lstStyle/>
          <a:p>
            <a:pPr marL="0" indent="0">
              <a:lnSpc>
                <a:spcPct val="90000"/>
              </a:lnSpc>
              <a:buNone/>
            </a:pPr>
            <a:br>
              <a:rPr lang="en-US" sz="1600" dirty="0"/>
            </a:br>
            <a:r>
              <a:rPr lang="en-US" sz="1800" dirty="0"/>
              <a:t>Before the analysis, the dataset required some cleaning to ensure accuracy and consistency. Here are the steps I followed:</a:t>
            </a:r>
            <a:br>
              <a:rPr lang="en-US" sz="1800" dirty="0"/>
            </a:br>
            <a:r>
              <a:rPr lang="en-US" sz="1800" dirty="0"/>
              <a:t>- Removing Duplicates: I first checked for and removed any duplicate entries to avoid skewed results.</a:t>
            </a:r>
            <a:br>
              <a:rPr lang="en-US" sz="1800" dirty="0"/>
            </a:br>
            <a:r>
              <a:rPr lang="en-US" sz="1800" dirty="0"/>
              <a:t>- Handling Missing Data: Any missing values in critical columns like product names, colors, or sales figures were either filled in based on logical assumptions or removed if deemed irrelevant.</a:t>
            </a:r>
            <a:br>
              <a:rPr lang="en-US" sz="1800" dirty="0"/>
            </a:br>
            <a:r>
              <a:rPr lang="en-US" sz="1800" dirty="0"/>
              <a:t>- Standardizing Formats: I standardized the format of product names and color labels to maintain consistency across the dataset.</a:t>
            </a:r>
            <a:br>
              <a:rPr lang="en-US" sz="1800" dirty="0"/>
            </a:br>
            <a:r>
              <a:rPr lang="en-US" sz="1800" dirty="0"/>
              <a:t>- Creating Additional Columns: I added calculated columns to capture metrics such as total sales per color, the number of products per color, and monthly sales trends.</a:t>
            </a:r>
          </a:p>
        </p:txBody>
      </p:sp>
      <p:sp>
        <p:nvSpPr>
          <p:cNvPr id="22" name="Rectangle 21">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89435" y="0"/>
            <a:ext cx="1954565"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3" name="Oval 22">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29567" y="2369132"/>
            <a:ext cx="2119736" cy="2119736"/>
          </a:xfrm>
          <a:prstGeom prst="ellipse">
            <a:avLst/>
          </a:prstGeom>
          <a:solidFill>
            <a:srgbClr val="FFFFFF"/>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7" name="Graphic 6" descr="Mop and bucket">
            <a:extLst>
              <a:ext uri="{FF2B5EF4-FFF2-40B4-BE49-F238E27FC236}">
                <a16:creationId xmlns:a16="http://schemas.microsoft.com/office/drawing/2014/main" id="{011674C5-9D7E-4FB5-5C4A-9AD6616968A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24964" y="2865141"/>
            <a:ext cx="1143455" cy="1143455"/>
          </a:xfrm>
          <a:prstGeom prst="rect">
            <a:avLst/>
          </a:prstGeom>
        </p:spPr>
      </p:pic>
    </p:spTree>
    <p:extLst>
      <p:ext uri="{BB962C8B-B14F-4D97-AF65-F5344CB8AC3E}">
        <p14:creationId xmlns:p14="http://schemas.microsoft.com/office/powerpoint/2010/main" val="1325401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EB0C1F-58D2-D637-2DED-F348333DEF38}"/>
              </a:ext>
            </a:extLst>
          </p:cNvPr>
          <p:cNvSpPr>
            <a:spLocks noGrp="1"/>
          </p:cNvSpPr>
          <p:nvPr>
            <p:ph type="title"/>
          </p:nvPr>
        </p:nvSpPr>
        <p:spPr>
          <a:xfrm>
            <a:off x="390525" y="1783756"/>
            <a:ext cx="4168299" cy="1114883"/>
          </a:xfrm>
        </p:spPr>
        <p:txBody>
          <a:bodyPr>
            <a:normAutofit/>
          </a:bodyPr>
          <a:lstStyle/>
          <a:p>
            <a:pPr>
              <a:lnSpc>
                <a:spcPct val="90000"/>
              </a:lnSpc>
            </a:pPr>
            <a:r>
              <a:rPr lang="en-US" sz="3700"/>
              <a:t>Importing into Power BI</a:t>
            </a:r>
          </a:p>
        </p:txBody>
      </p:sp>
      <p:sp>
        <p:nvSpPr>
          <p:cNvPr id="17" name="Content Placeholder 2">
            <a:extLst>
              <a:ext uri="{FF2B5EF4-FFF2-40B4-BE49-F238E27FC236}">
                <a16:creationId xmlns:a16="http://schemas.microsoft.com/office/drawing/2014/main" id="{A4D98DB9-00F2-C98C-C32E-173DFC62A541}"/>
              </a:ext>
            </a:extLst>
          </p:cNvPr>
          <p:cNvSpPr>
            <a:spLocks noGrp="1"/>
          </p:cNvSpPr>
          <p:nvPr>
            <p:ph idx="1"/>
          </p:nvPr>
        </p:nvSpPr>
        <p:spPr>
          <a:xfrm>
            <a:off x="390525" y="3011237"/>
            <a:ext cx="4168298" cy="2865688"/>
          </a:xfrm>
        </p:spPr>
        <p:txBody>
          <a:bodyPr anchor="t">
            <a:normAutofit/>
          </a:bodyPr>
          <a:lstStyle/>
          <a:p>
            <a:pPr marL="0" indent="0">
              <a:buNone/>
            </a:pPr>
            <a:r>
              <a:rPr lang="en-US" sz="1800" dirty="0"/>
              <a:t>Once the dataset was cleaned, it was imported into Power BI for analysis:</a:t>
            </a:r>
          </a:p>
          <a:p>
            <a:endParaRPr lang="en-US" sz="1800" dirty="0"/>
          </a:p>
          <a:p>
            <a:pPr marL="0" indent="0">
              <a:buNone/>
            </a:pPr>
            <a:r>
              <a:rPr lang="en-US" sz="1800" dirty="0"/>
              <a:t>Importing Data: Used the 'Get Data' feature to load the cleaned dataset from an Excel file.</a:t>
            </a:r>
          </a:p>
          <a:p>
            <a:pPr marL="0" indent="0">
              <a:buNone/>
            </a:pPr>
            <a:r>
              <a:rPr lang="en-US" sz="1800" dirty="0"/>
              <a:t>Data Modeling: Structured the data into relevant tables and established relationships.</a:t>
            </a:r>
          </a:p>
          <a:p>
            <a:endParaRPr lang="en-US" sz="1350" dirty="0"/>
          </a:p>
        </p:txBody>
      </p:sp>
      <p:sp>
        <p:nvSpPr>
          <p:cNvPr id="10" name="Freeform 49">
            <a:extLst>
              <a:ext uri="{FF2B5EF4-FFF2-40B4-BE49-F238E27FC236}">
                <a16:creationId xmlns:a16="http://schemas.microsoft.com/office/drawing/2014/main" id="{EF9B8DF2-C3F5-49A2-94D2-F7B65A0F1F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585178" y="1634459"/>
            <a:ext cx="4558822" cy="5223541"/>
          </a:xfrm>
          <a:custGeom>
            <a:avLst/>
            <a:gdLst>
              <a:gd name="connsiteX0" fmla="*/ 2178155 w 5478085"/>
              <a:gd name="connsiteY0" fmla="*/ 0 h 6276841"/>
              <a:gd name="connsiteX1" fmla="*/ 5478085 w 5478085"/>
              <a:gd name="connsiteY1" fmla="*/ 3299930 h 6276841"/>
              <a:gd name="connsiteX2" fmla="*/ 3751098 w 5478085"/>
              <a:gd name="connsiteY2" fmla="*/ 6201577 h 6276841"/>
              <a:gd name="connsiteX3" fmla="*/ 3594858 w 5478085"/>
              <a:gd name="connsiteY3" fmla="*/ 6276841 h 6276841"/>
              <a:gd name="connsiteX4" fmla="*/ 761453 w 5478085"/>
              <a:gd name="connsiteY4" fmla="*/ 6276841 h 6276841"/>
              <a:gd name="connsiteX5" fmla="*/ 605213 w 5478085"/>
              <a:gd name="connsiteY5" fmla="*/ 6201577 h 6276841"/>
              <a:gd name="connsiteX6" fmla="*/ 79093 w 5478085"/>
              <a:gd name="connsiteY6" fmla="*/ 5846317 h 6276841"/>
              <a:gd name="connsiteX7" fmla="*/ 0 w 5478085"/>
              <a:gd name="connsiteY7" fmla="*/ 5774432 h 6276841"/>
              <a:gd name="connsiteX8" fmla="*/ 0 w 5478085"/>
              <a:gd name="connsiteY8" fmla="*/ 825429 h 6276841"/>
              <a:gd name="connsiteX9" fmla="*/ 79093 w 5478085"/>
              <a:gd name="connsiteY9" fmla="*/ 753544 h 6276841"/>
              <a:gd name="connsiteX10" fmla="*/ 2178155 w 5478085"/>
              <a:gd name="connsiteY10" fmla="*/ 0 h 6276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78085" h="6276841">
                <a:moveTo>
                  <a:pt x="2178155" y="0"/>
                </a:moveTo>
                <a:cubicBezTo>
                  <a:pt x="4000656" y="0"/>
                  <a:pt x="5478085" y="1477429"/>
                  <a:pt x="5478085" y="3299930"/>
                </a:cubicBezTo>
                <a:cubicBezTo>
                  <a:pt x="5478085" y="4552900"/>
                  <a:pt x="4779769" y="5642769"/>
                  <a:pt x="3751098" y="6201577"/>
                </a:cubicBezTo>
                <a:lnTo>
                  <a:pt x="3594858" y="6276841"/>
                </a:lnTo>
                <a:lnTo>
                  <a:pt x="761453" y="6276841"/>
                </a:lnTo>
                <a:lnTo>
                  <a:pt x="605213" y="6201577"/>
                </a:lnTo>
                <a:cubicBezTo>
                  <a:pt x="418182" y="6099975"/>
                  <a:pt x="242071" y="5980818"/>
                  <a:pt x="79093" y="5846317"/>
                </a:cubicBezTo>
                <a:lnTo>
                  <a:pt x="0" y="5774432"/>
                </a:lnTo>
                <a:lnTo>
                  <a:pt x="0" y="825429"/>
                </a:lnTo>
                <a:lnTo>
                  <a:pt x="79093" y="753544"/>
                </a:lnTo>
                <a:cubicBezTo>
                  <a:pt x="649516" y="282789"/>
                  <a:pt x="1380811" y="0"/>
                  <a:pt x="2178155" y="0"/>
                </a:cubicBezTo>
                <a:close/>
              </a:path>
            </a:pathLst>
          </a:custGeom>
          <a:solidFill>
            <a:srgbClr val="FFFFFF">
              <a:alpha val="80000"/>
            </a:srgbClr>
          </a:solidFill>
          <a:ln w="317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800">
              <a:defRPr/>
            </a:pPr>
            <a:endParaRPr lang="en-US" sz="1350">
              <a:solidFill>
                <a:prstClr val="white"/>
              </a:solidFill>
              <a:latin typeface="Calibri" panose="020F0502020204030204"/>
            </a:endParaRPr>
          </a:p>
        </p:txBody>
      </p:sp>
      <p:sp>
        <p:nvSpPr>
          <p:cNvPr id="12" name="Freeform: Shape 11">
            <a:extLst>
              <a:ext uri="{FF2B5EF4-FFF2-40B4-BE49-F238E27FC236}">
                <a16:creationId xmlns:a16="http://schemas.microsoft.com/office/drawing/2014/main" id="{4330B6AC-E6AB-45E4-A303-C8DE90EB2A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34477" y="1783756"/>
            <a:ext cx="4409524" cy="5074243"/>
          </a:xfrm>
          <a:custGeom>
            <a:avLst/>
            <a:gdLst>
              <a:gd name="connsiteX0" fmla="*/ 3120528 w 5298683"/>
              <a:gd name="connsiteY0" fmla="*/ 0 h 6097438"/>
              <a:gd name="connsiteX1" fmla="*/ 5105473 w 5298683"/>
              <a:gd name="connsiteY1" fmla="*/ 712577 h 6097438"/>
              <a:gd name="connsiteX2" fmla="*/ 5298683 w 5298683"/>
              <a:gd name="connsiteY2" fmla="*/ 888178 h 6097438"/>
              <a:gd name="connsiteX3" fmla="*/ 5298683 w 5298683"/>
              <a:gd name="connsiteY3" fmla="*/ 5352876 h 6097438"/>
              <a:gd name="connsiteX4" fmla="*/ 5105473 w 5298683"/>
              <a:gd name="connsiteY4" fmla="*/ 5528477 h 6097438"/>
              <a:gd name="connsiteX5" fmla="*/ 4335177 w 5298683"/>
              <a:gd name="connsiteY5" fmla="*/ 5995828 h 6097438"/>
              <a:gd name="connsiteX6" fmla="*/ 4057556 w 5298683"/>
              <a:gd name="connsiteY6" fmla="*/ 6097438 h 6097438"/>
              <a:gd name="connsiteX7" fmla="*/ 2183499 w 5298683"/>
              <a:gd name="connsiteY7" fmla="*/ 6097438 h 6097438"/>
              <a:gd name="connsiteX8" fmla="*/ 1905878 w 5298683"/>
              <a:gd name="connsiteY8" fmla="*/ 5995828 h 6097438"/>
              <a:gd name="connsiteX9" fmla="*/ 0 w 5298683"/>
              <a:gd name="connsiteY9" fmla="*/ 3120527 h 6097438"/>
              <a:gd name="connsiteX10" fmla="*/ 3120528 w 5298683"/>
              <a:gd name="connsiteY10" fmla="*/ 0 h 6097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98683" h="6097438">
                <a:moveTo>
                  <a:pt x="3120528" y="0"/>
                </a:moveTo>
                <a:cubicBezTo>
                  <a:pt x="3874524" y="0"/>
                  <a:pt x="4566062" y="267415"/>
                  <a:pt x="5105473" y="712577"/>
                </a:cubicBezTo>
                <a:lnTo>
                  <a:pt x="5298683" y="888178"/>
                </a:lnTo>
                <a:lnTo>
                  <a:pt x="5298683" y="5352876"/>
                </a:lnTo>
                <a:lnTo>
                  <a:pt x="5105473" y="5528477"/>
                </a:lnTo>
                <a:cubicBezTo>
                  <a:pt x="4874296" y="5719261"/>
                  <a:pt x="4615179" y="5877397"/>
                  <a:pt x="4335177" y="5995828"/>
                </a:cubicBezTo>
                <a:lnTo>
                  <a:pt x="4057556" y="6097438"/>
                </a:lnTo>
                <a:lnTo>
                  <a:pt x="2183499" y="6097438"/>
                </a:lnTo>
                <a:lnTo>
                  <a:pt x="1905878" y="5995828"/>
                </a:lnTo>
                <a:cubicBezTo>
                  <a:pt x="785873" y="5522106"/>
                  <a:pt x="0" y="4413092"/>
                  <a:pt x="0" y="3120527"/>
                </a:cubicBezTo>
                <a:cubicBezTo>
                  <a:pt x="0" y="1397108"/>
                  <a:pt x="1397108" y="0"/>
                  <a:pt x="3120528"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pic>
        <p:nvPicPr>
          <p:cNvPr id="7" name="Graphic 6" descr="Database">
            <a:extLst>
              <a:ext uri="{FF2B5EF4-FFF2-40B4-BE49-F238E27FC236}">
                <a16:creationId xmlns:a16="http://schemas.microsoft.com/office/drawing/2014/main" id="{36A48656-5F73-CBF1-BD30-9103C55B67A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572125" y="2690866"/>
            <a:ext cx="3349623" cy="3349623"/>
          </a:xfrm>
          <a:prstGeom prst="rect">
            <a:avLst/>
          </a:prstGeom>
        </p:spPr>
      </p:pic>
    </p:spTree>
    <p:extLst>
      <p:ext uri="{BB962C8B-B14F-4D97-AF65-F5344CB8AC3E}">
        <p14:creationId xmlns:p14="http://schemas.microsoft.com/office/powerpoint/2010/main" val="3607726532"/>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TM04033923[[fn=Depth]]</Template>
  <TotalTime>200</TotalTime>
  <Words>1416</Words>
  <Application>Microsoft Office PowerPoint</Application>
  <PresentationFormat>On-screen Show (4:3)</PresentationFormat>
  <Paragraphs>70</Paragraphs>
  <Slides>22</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22</vt:i4>
      </vt:variant>
    </vt:vector>
  </HeadingPairs>
  <TitlesOfParts>
    <vt:vector size="26" baseType="lpstr">
      <vt:lpstr>Arial</vt:lpstr>
      <vt:lpstr>Calibri</vt:lpstr>
      <vt:lpstr>Fairwater Script</vt:lpstr>
      <vt:lpstr>Office Theme</vt:lpstr>
      <vt:lpstr>Hair Product Sales Analysis (Jan - Jun 2024)</vt:lpstr>
      <vt:lpstr>Table of Contents</vt:lpstr>
      <vt:lpstr>ABOUT</vt:lpstr>
      <vt:lpstr>Project Overview</vt:lpstr>
      <vt:lpstr>Aim</vt:lpstr>
      <vt:lpstr>Methodology</vt:lpstr>
      <vt:lpstr>Data Exploration</vt:lpstr>
      <vt:lpstr>Data Cleaning Procedure</vt:lpstr>
      <vt:lpstr>Importing into Power BI</vt:lpstr>
      <vt:lpstr>OVERALL SUMMARY</vt:lpstr>
      <vt:lpstr>PowerPoint Presentation</vt:lpstr>
      <vt:lpstr>Product-Color Relationship</vt:lpstr>
      <vt:lpstr>Analysis &amp; Insights</vt:lpstr>
      <vt:lpstr>INSIGHTS</vt:lpstr>
      <vt:lpstr>Insights: Product Performance</vt:lpstr>
      <vt:lpstr>Recommendations</vt:lpstr>
      <vt:lpstr>Recommendations</vt:lpstr>
      <vt:lpstr>Conclusion</vt:lpstr>
      <vt:lpstr>Appendix</vt:lpstr>
      <vt:lpstr>PowerPoint Presentation</vt:lpstr>
      <vt:lpstr>PowerPoint Presentation</vt:lpstr>
      <vt:lpstr>THANK YOU</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generated using python-pptx</dc:description>
  <cp:lastModifiedBy>Mide Badusi</cp:lastModifiedBy>
  <cp:revision>31</cp:revision>
  <dcterms:created xsi:type="dcterms:W3CDTF">2013-01-27T09:14:16Z</dcterms:created>
  <dcterms:modified xsi:type="dcterms:W3CDTF">2024-09-07T17:55:26Z</dcterms:modified>
  <cp:category/>
</cp:coreProperties>
</file>